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notesMasterIdLst>
    <p:notesMasterId r:id="rId14"/>
  </p:notesMasterIdLst>
  <p:sldIdLst>
    <p:sldId id="274" r:id="rId2"/>
    <p:sldId id="259" r:id="rId3"/>
    <p:sldId id="257" r:id="rId4"/>
    <p:sldId id="271" r:id="rId5"/>
    <p:sldId id="273" r:id="rId6"/>
    <p:sldId id="270" r:id="rId7"/>
    <p:sldId id="272" r:id="rId8"/>
    <p:sldId id="264" r:id="rId9"/>
    <p:sldId id="267" r:id="rId10"/>
    <p:sldId id="269" r:id="rId11"/>
    <p:sldId id="261" r:id="rId12"/>
    <p:sldId id="268" r:id="rId13"/>
  </p:sldIdLst>
  <p:sldSz cx="12192000" cy="6858000"/>
  <p:notesSz cx="6858000" cy="8891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1145" autoAdjust="0"/>
  </p:normalViewPr>
  <p:slideViewPr>
    <p:cSldViewPr snapToGrid="0" showGuides="1">
      <p:cViewPr varScale="1">
        <p:scale>
          <a:sx n="66" d="100"/>
          <a:sy n="66" d="100"/>
        </p:scale>
        <p:origin x="1503" y="3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A3721-5F17-401A-8B09-F75360AE408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7"/>
            <a:ext cx="5486400" cy="3501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38800-67D6-4424-B000-EE1993440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Ki hallott már az EIVOK-</a:t>
            </a:r>
            <a:r>
              <a:rPr lang="hu-HU" dirty="0" err="1"/>
              <a:t>ról</a:t>
            </a:r>
            <a:r>
              <a:rPr lang="hu-HU" dirty="0"/>
              <a:t>? </a:t>
            </a:r>
          </a:p>
          <a:p>
            <a:r>
              <a:rPr lang="hu-HU" dirty="0"/>
              <a:t>Ki volt már EIVOK előadáson?</a:t>
            </a:r>
          </a:p>
          <a:p>
            <a:r>
              <a:rPr lang="hu-HU" dirty="0"/>
              <a:t>Ki tudja megmondani, hogy mi a EIVOK rövidítése?</a:t>
            </a:r>
          </a:p>
          <a:p>
            <a:r>
              <a:rPr lang="hu-HU" dirty="0"/>
              <a:t>Ez egyáltalán nem meglepő, mert még egy évvel ezelőtt hoztuk létre az Elektronikus Információbiztonsági Vezetők Okosan Klubját, mindössze 17 fővel.</a:t>
            </a:r>
          </a:p>
          <a:p>
            <a:r>
              <a:rPr lang="hu-HU" dirty="0"/>
              <a:t>Az EIVOK fő célja: aktív információbiztonsági szakmai közösség működtetése, az információbiztonsági kihívások áttekintése, megvitatása, tapasztalatcsere útján, tudásmegosztás által a napi információbiztonsági munka támogatása szervezeti, nemzeti és nemzetközi szinten.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38800-67D6-4424-B000-EE1993440C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9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38800-67D6-4424-B000-EE1993440C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3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Engedjétek</a:t>
            </a:r>
            <a:r>
              <a:rPr lang="en-US" dirty="0"/>
              <a:t> meg,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személyes</a:t>
            </a:r>
            <a:r>
              <a:rPr lang="en-US" dirty="0"/>
              <a:t> </a:t>
            </a:r>
            <a:r>
              <a:rPr lang="en-US" dirty="0" err="1"/>
              <a:t>tapasztalattal</a:t>
            </a:r>
            <a:r>
              <a:rPr lang="en-US" dirty="0"/>
              <a:t> </a:t>
            </a:r>
            <a:r>
              <a:rPr lang="en-US" dirty="0" err="1"/>
              <a:t>kezdjek</a:t>
            </a:r>
            <a:r>
              <a:rPr lang="en-US" dirty="0"/>
              <a:t>, </a:t>
            </a:r>
            <a:r>
              <a:rPr lang="en-US" dirty="0" err="1"/>
              <a:t>életem</a:t>
            </a:r>
            <a:r>
              <a:rPr lang="en-US" dirty="0"/>
              <a:t> </a:t>
            </a:r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legjobb</a:t>
            </a:r>
            <a:r>
              <a:rPr lang="en-US" dirty="0"/>
              <a:t> </a:t>
            </a:r>
            <a:r>
              <a:rPr lang="en-US" dirty="0" err="1"/>
              <a:t>döntése</a:t>
            </a:r>
            <a:r>
              <a:rPr lang="en-US" dirty="0"/>
              <a:t> volt, </a:t>
            </a:r>
            <a:r>
              <a:rPr lang="en-US" dirty="0" err="1"/>
              <a:t>hogy</a:t>
            </a:r>
            <a:r>
              <a:rPr lang="en-US" dirty="0"/>
              <a:t> 2016. </a:t>
            </a:r>
            <a:r>
              <a:rPr lang="en-US" dirty="0" err="1"/>
              <a:t>szeptemberében</a:t>
            </a:r>
            <a:r>
              <a:rPr lang="en-US" dirty="0"/>
              <a:t> </a:t>
            </a:r>
            <a:r>
              <a:rPr lang="en-US" dirty="0" err="1"/>
              <a:t>elkezdtem</a:t>
            </a:r>
            <a:r>
              <a:rPr lang="en-US" dirty="0"/>
              <a:t> a NKE </a:t>
            </a:r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információbiztonsági</a:t>
            </a:r>
            <a:r>
              <a:rPr lang="en-US" dirty="0"/>
              <a:t> </a:t>
            </a:r>
            <a:r>
              <a:rPr lang="en-US" dirty="0" err="1"/>
              <a:t>vezető</a:t>
            </a:r>
            <a:r>
              <a:rPr lang="en-US" dirty="0"/>
              <a:t> </a:t>
            </a:r>
            <a:r>
              <a:rPr lang="en-US" dirty="0" err="1"/>
              <a:t>képzését</a:t>
            </a:r>
            <a:r>
              <a:rPr lang="en-US" dirty="0"/>
              <a:t>, a </a:t>
            </a:r>
            <a:r>
              <a:rPr lang="en-US" dirty="0" err="1"/>
              <a:t>remek</a:t>
            </a:r>
            <a:r>
              <a:rPr lang="en-US" dirty="0"/>
              <a:t> </a:t>
            </a:r>
            <a:r>
              <a:rPr lang="en-US" dirty="0" err="1"/>
              <a:t>előadások</a:t>
            </a:r>
            <a:r>
              <a:rPr lang="en-US" dirty="0"/>
              <a:t>, </a:t>
            </a:r>
            <a:r>
              <a:rPr lang="en-US" dirty="0" err="1"/>
              <a:t>gyakorlati</a:t>
            </a:r>
            <a:r>
              <a:rPr lang="en-US" dirty="0"/>
              <a:t> </a:t>
            </a:r>
            <a:r>
              <a:rPr lang="en-US" dirty="0" err="1"/>
              <a:t>órák</a:t>
            </a:r>
            <a:r>
              <a:rPr lang="en-US" dirty="0"/>
              <a:t>, </a:t>
            </a:r>
            <a:r>
              <a:rPr lang="en-US" dirty="0" err="1"/>
              <a:t>szakmai</a:t>
            </a:r>
            <a:r>
              <a:rPr lang="en-US" dirty="0"/>
              <a:t> </a:t>
            </a:r>
            <a:r>
              <a:rPr lang="en-US" dirty="0" err="1"/>
              <a:t>fejlődés</a:t>
            </a:r>
            <a:r>
              <a:rPr lang="en-US" dirty="0"/>
              <a:t> </a:t>
            </a:r>
            <a:r>
              <a:rPr lang="en-US" dirty="0" err="1"/>
              <a:t>mellett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szakmai</a:t>
            </a:r>
            <a:r>
              <a:rPr lang="en-US" dirty="0"/>
              <a:t> </a:t>
            </a:r>
            <a:r>
              <a:rPr lang="en-US" dirty="0" err="1"/>
              <a:t>közösségbe</a:t>
            </a:r>
            <a:r>
              <a:rPr lang="en-US" dirty="0"/>
              <a:t> </a:t>
            </a:r>
            <a:r>
              <a:rPr lang="en-US" dirty="0" err="1"/>
              <a:t>kerültem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teljesen</a:t>
            </a:r>
            <a:r>
              <a:rPr lang="en-US" dirty="0"/>
              <a:t> </a:t>
            </a:r>
            <a:r>
              <a:rPr lang="en-US" dirty="0" err="1"/>
              <a:t>magával</a:t>
            </a:r>
            <a:r>
              <a:rPr lang="en-US" dirty="0"/>
              <a:t> </a:t>
            </a:r>
            <a:r>
              <a:rPr lang="en-US" dirty="0" err="1"/>
              <a:t>ragadott</a:t>
            </a:r>
            <a:r>
              <a:rPr lang="en-US" dirty="0"/>
              <a:t>, </a:t>
            </a:r>
            <a:r>
              <a:rPr lang="en-US" dirty="0" err="1"/>
              <a:t>nemcsak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órákon</a:t>
            </a:r>
            <a:r>
              <a:rPr lang="en-US" dirty="0"/>
              <a:t> </a:t>
            </a:r>
            <a:r>
              <a:rPr lang="en-US" dirty="0" err="1"/>
              <a:t>tanultam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a </a:t>
            </a:r>
            <a:r>
              <a:rPr lang="en-US" dirty="0" err="1"/>
              <a:t>szünetekben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kötetlen</a:t>
            </a:r>
            <a:r>
              <a:rPr lang="en-US" dirty="0"/>
              <a:t> </a:t>
            </a:r>
            <a:r>
              <a:rPr lang="en-US" dirty="0" err="1"/>
              <a:t>beszélgetések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is </a:t>
            </a:r>
            <a:r>
              <a:rPr lang="en-US" dirty="0" err="1"/>
              <a:t>bővült</a:t>
            </a:r>
            <a:r>
              <a:rPr lang="en-US" dirty="0"/>
              <a:t> a </a:t>
            </a:r>
            <a:r>
              <a:rPr lang="en-US" dirty="0" err="1"/>
              <a:t>tudásom</a:t>
            </a:r>
            <a:r>
              <a:rPr lang="en-US" dirty="0"/>
              <a:t>. A </a:t>
            </a:r>
            <a:r>
              <a:rPr lang="en-US" dirty="0" err="1"/>
              <a:t>kibertér</a:t>
            </a:r>
            <a:r>
              <a:rPr lang="en-US" dirty="0"/>
              <a:t> </a:t>
            </a:r>
            <a:r>
              <a:rPr lang="en-US" dirty="0" err="1"/>
              <a:t>behálózott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utakat</a:t>
            </a:r>
            <a:r>
              <a:rPr lang="en-US" dirty="0"/>
              <a:t> </a:t>
            </a:r>
            <a:r>
              <a:rPr lang="en-US" dirty="0" err="1"/>
              <a:t>nyitott</a:t>
            </a:r>
            <a:r>
              <a:rPr lang="en-US" dirty="0"/>
              <a:t> meg </a:t>
            </a:r>
            <a:r>
              <a:rPr lang="en-US" dirty="0" err="1"/>
              <a:t>számomra</a:t>
            </a:r>
            <a:r>
              <a:rPr lang="en-US" dirty="0"/>
              <a:t>, a </a:t>
            </a:r>
            <a:r>
              <a:rPr lang="en-US" dirty="0" err="1"/>
              <a:t>képzés</a:t>
            </a:r>
            <a:r>
              <a:rPr lang="en-US" dirty="0"/>
              <a:t> </a:t>
            </a:r>
            <a:r>
              <a:rPr lang="en-US" dirty="0" err="1"/>
              <a:t>óta</a:t>
            </a:r>
            <a:r>
              <a:rPr lang="en-US" dirty="0"/>
              <a:t> </a:t>
            </a:r>
            <a:r>
              <a:rPr lang="en-US" dirty="0" err="1"/>
              <a:t>teljesen</a:t>
            </a:r>
            <a:r>
              <a:rPr lang="en-US" dirty="0"/>
              <a:t> </a:t>
            </a:r>
            <a:r>
              <a:rPr lang="en-US" dirty="0" err="1"/>
              <a:t>másképp</a:t>
            </a:r>
            <a:r>
              <a:rPr lang="en-US" dirty="0"/>
              <a:t>, </a:t>
            </a:r>
            <a:r>
              <a:rPr lang="en-US" dirty="0" err="1"/>
              <a:t>biztonságtudatosabban</a:t>
            </a:r>
            <a:r>
              <a:rPr lang="en-US" dirty="0"/>
              <a:t> </a:t>
            </a:r>
            <a:r>
              <a:rPr lang="en-US" dirty="0" err="1"/>
              <a:t>figyelek</a:t>
            </a:r>
            <a:r>
              <a:rPr lang="en-US" dirty="0"/>
              <a:t> a </a:t>
            </a:r>
            <a:r>
              <a:rPr lang="en-US" dirty="0" err="1"/>
              <a:t>világra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 NKE EIV </a:t>
            </a:r>
            <a:r>
              <a:rPr lang="en-US" dirty="0" err="1"/>
              <a:t>képzésnek</a:t>
            </a:r>
            <a:r>
              <a:rPr lang="en-US" dirty="0"/>
              <a:t> </a:t>
            </a:r>
            <a:r>
              <a:rPr lang="en-US" dirty="0" err="1"/>
              <a:t>azon</a:t>
            </a:r>
            <a:r>
              <a:rPr lang="en-US" dirty="0"/>
              <a:t> </a:t>
            </a:r>
            <a:r>
              <a:rPr lang="en-US" dirty="0" err="1"/>
              <a:t>túl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mindannyiunk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 </a:t>
            </a:r>
            <a:r>
              <a:rPr lang="en-US" dirty="0" err="1"/>
              <a:t>jelentős</a:t>
            </a:r>
            <a:r>
              <a:rPr lang="en-US" dirty="0"/>
              <a:t> </a:t>
            </a:r>
            <a:r>
              <a:rPr lang="en-US" dirty="0" err="1"/>
              <a:t>szakmai</a:t>
            </a:r>
            <a:r>
              <a:rPr lang="en-US" dirty="0"/>
              <a:t> </a:t>
            </a:r>
            <a:r>
              <a:rPr lang="en-US" dirty="0" err="1"/>
              <a:t>fejlődést</a:t>
            </a:r>
            <a:r>
              <a:rPr lang="en-US" dirty="0"/>
              <a:t> </a:t>
            </a:r>
            <a:r>
              <a:rPr lang="en-US" dirty="0" err="1"/>
              <a:t>nyújtott</a:t>
            </a:r>
            <a:r>
              <a:rPr lang="en-US" dirty="0"/>
              <a:t>, </a:t>
            </a:r>
            <a:r>
              <a:rPr lang="en-US" dirty="0" err="1"/>
              <a:t>talán</a:t>
            </a:r>
            <a:r>
              <a:rPr lang="en-US" dirty="0"/>
              <a:t> a </a:t>
            </a:r>
            <a:r>
              <a:rPr lang="en-US" dirty="0" err="1"/>
              <a:t>legfontosabb</a:t>
            </a:r>
            <a:r>
              <a:rPr lang="en-US" dirty="0"/>
              <a:t> </a:t>
            </a:r>
            <a:r>
              <a:rPr lang="en-US" dirty="0" err="1"/>
              <a:t>üzenete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volt </a:t>
            </a:r>
            <a:r>
              <a:rPr lang="en-US" dirty="0" err="1"/>
              <a:t>számunkra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információbiztonság</a:t>
            </a:r>
            <a:r>
              <a:rPr lang="en-US" dirty="0"/>
              <a:t> </a:t>
            </a:r>
            <a:r>
              <a:rPr lang="en-US" dirty="0" err="1"/>
              <a:t>területén</a:t>
            </a:r>
            <a:r>
              <a:rPr lang="en-US" dirty="0"/>
              <a:t> </a:t>
            </a:r>
            <a:r>
              <a:rPr lang="en-US" dirty="0" err="1"/>
              <a:t>egyedül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nehéz</a:t>
            </a:r>
            <a:r>
              <a:rPr lang="en-US" dirty="0"/>
              <a:t>,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esetben</a:t>
            </a:r>
            <a:r>
              <a:rPr lang="en-US" dirty="0"/>
              <a:t> </a:t>
            </a:r>
            <a:r>
              <a:rPr lang="en-US" dirty="0" err="1"/>
              <a:t>szinte</a:t>
            </a:r>
            <a:r>
              <a:rPr lang="en-US" dirty="0"/>
              <a:t> </a:t>
            </a:r>
            <a:r>
              <a:rPr lang="en-US" dirty="0" err="1"/>
              <a:t>lehetetlen</a:t>
            </a:r>
            <a:r>
              <a:rPr lang="en-US" dirty="0"/>
              <a:t> a </a:t>
            </a:r>
            <a:r>
              <a:rPr lang="en-US" dirty="0" err="1"/>
              <a:t>komplex</a:t>
            </a:r>
            <a:r>
              <a:rPr lang="en-US" dirty="0"/>
              <a:t>, </a:t>
            </a:r>
            <a:r>
              <a:rPr lang="en-US" dirty="0" err="1"/>
              <a:t>szerteágazó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egyre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kihívást</a:t>
            </a:r>
            <a:r>
              <a:rPr lang="en-US" dirty="0"/>
              <a:t> </a:t>
            </a:r>
            <a:r>
              <a:rPr lang="en-US" dirty="0" err="1"/>
              <a:t>jelentő</a:t>
            </a:r>
            <a:r>
              <a:rPr lang="en-US" dirty="0"/>
              <a:t> </a:t>
            </a:r>
            <a:r>
              <a:rPr lang="en-US" dirty="0" err="1"/>
              <a:t>feladatok</a:t>
            </a:r>
            <a:r>
              <a:rPr lang="en-US" dirty="0"/>
              <a:t> </a:t>
            </a:r>
            <a:r>
              <a:rPr lang="en-US" dirty="0" err="1"/>
              <a:t>megoldása</a:t>
            </a:r>
            <a:r>
              <a:rPr lang="en-US" dirty="0"/>
              <a:t>.</a:t>
            </a:r>
          </a:p>
          <a:p>
            <a:r>
              <a:rPr lang="en-US" dirty="0" err="1"/>
              <a:t>Annak</a:t>
            </a:r>
            <a:r>
              <a:rPr lang="en-US" dirty="0"/>
              <a:t> </a:t>
            </a:r>
            <a:r>
              <a:rPr lang="en-US" dirty="0" err="1"/>
              <a:t>érdekében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végzett</a:t>
            </a:r>
            <a:r>
              <a:rPr lang="en-US" dirty="0"/>
              <a:t> </a:t>
            </a:r>
            <a:r>
              <a:rPr lang="en-US" dirty="0" err="1"/>
              <a:t>évfolyamok</a:t>
            </a:r>
            <a:r>
              <a:rPr lang="en-US" dirty="0"/>
              <a:t> </a:t>
            </a:r>
            <a:r>
              <a:rPr lang="en-US" dirty="0" err="1"/>
              <a:t>oktatói</a:t>
            </a:r>
            <a:r>
              <a:rPr lang="en-US" dirty="0"/>
              <a:t>, alumni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jelenlegi</a:t>
            </a:r>
            <a:r>
              <a:rPr lang="en-US" dirty="0"/>
              <a:t> </a:t>
            </a:r>
            <a:r>
              <a:rPr lang="en-US" dirty="0" err="1"/>
              <a:t>hallgatói</a:t>
            </a:r>
            <a:r>
              <a:rPr lang="en-US" dirty="0"/>
              <a:t> </a:t>
            </a:r>
            <a:r>
              <a:rPr lang="en-US" dirty="0" err="1"/>
              <a:t>kapcsolatba</a:t>
            </a:r>
            <a:r>
              <a:rPr lang="en-US" dirty="0"/>
              <a:t> </a:t>
            </a:r>
            <a:r>
              <a:rPr lang="en-US" dirty="0" err="1"/>
              <a:t>tudjanak</a:t>
            </a:r>
            <a:r>
              <a:rPr lang="en-US" dirty="0"/>
              <a:t> </a:t>
            </a:r>
            <a:r>
              <a:rPr lang="en-US" dirty="0" err="1"/>
              <a:t>lépni</a:t>
            </a:r>
            <a:r>
              <a:rPr lang="en-US" dirty="0"/>
              <a:t> </a:t>
            </a:r>
            <a:r>
              <a:rPr lang="en-US" dirty="0" err="1"/>
              <a:t>egymással</a:t>
            </a:r>
            <a:r>
              <a:rPr lang="en-US" dirty="0"/>
              <a:t>, a 2016/17-es </a:t>
            </a:r>
            <a:r>
              <a:rPr lang="en-US" dirty="0" err="1"/>
              <a:t>év</a:t>
            </a:r>
            <a:r>
              <a:rPr lang="en-US" dirty="0"/>
              <a:t> </a:t>
            </a:r>
            <a:r>
              <a:rPr lang="en-US" dirty="0" err="1"/>
              <a:t>végzett</a:t>
            </a:r>
            <a:r>
              <a:rPr lang="en-US" dirty="0"/>
              <a:t> </a:t>
            </a:r>
            <a:r>
              <a:rPr lang="en-US" dirty="0" err="1"/>
              <a:t>hallgatótársaimmal</a:t>
            </a:r>
            <a:r>
              <a:rPr lang="en-US" dirty="0"/>
              <a:t> </a:t>
            </a:r>
            <a:r>
              <a:rPr lang="en-US" dirty="0" err="1"/>
              <a:t>létrehoztunk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szakmai</a:t>
            </a:r>
            <a:r>
              <a:rPr lang="en-US" dirty="0"/>
              <a:t> </a:t>
            </a:r>
            <a:r>
              <a:rPr lang="en-US" dirty="0" err="1"/>
              <a:t>közösséget</a:t>
            </a:r>
            <a:r>
              <a:rPr lang="en-US" dirty="0"/>
              <a:t> </a:t>
            </a:r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Információbiztonsági</a:t>
            </a:r>
            <a:r>
              <a:rPr lang="en-US" dirty="0"/>
              <a:t> </a:t>
            </a:r>
            <a:r>
              <a:rPr lang="en-US" dirty="0" err="1"/>
              <a:t>Vezetők</a:t>
            </a:r>
            <a:r>
              <a:rPr lang="en-US" dirty="0"/>
              <a:t> </a:t>
            </a:r>
            <a:r>
              <a:rPr lang="en-US" dirty="0" err="1"/>
              <a:t>Okosan</a:t>
            </a:r>
            <a:r>
              <a:rPr lang="en-US" dirty="0"/>
              <a:t> Klub (a </a:t>
            </a:r>
            <a:r>
              <a:rPr lang="en-US" dirty="0" err="1"/>
              <a:t>továbbiakban</a:t>
            </a:r>
            <a:r>
              <a:rPr lang="en-US" dirty="0"/>
              <a:t>: EIVOK) </a:t>
            </a:r>
            <a:r>
              <a:rPr lang="en-US" dirty="0" err="1"/>
              <a:t>néven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38800-67D6-4424-B000-EE1993440C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hu-HU" sz="1200" b="1" dirty="0">
                <a:solidFill>
                  <a:schemeClr val="tx1"/>
                </a:solidFill>
              </a:rPr>
              <a:t>2011-ben már naponta 600 ezer felhasználói fiókot akartak feltörni.</a:t>
            </a:r>
          </a:p>
          <a:p>
            <a:r>
              <a:rPr lang="en-US" b="0" dirty="0"/>
              <a:t>Az </a:t>
            </a:r>
            <a:r>
              <a:rPr lang="en-US" b="0" dirty="0" err="1"/>
              <a:t>elmúlt</a:t>
            </a:r>
            <a:r>
              <a:rPr lang="en-US" b="0" dirty="0"/>
              <a:t> </a:t>
            </a:r>
            <a:r>
              <a:rPr lang="en-US" b="0" dirty="0" err="1"/>
              <a:t>időszakban</a:t>
            </a:r>
            <a:r>
              <a:rPr lang="en-US" b="0" dirty="0"/>
              <a:t> </a:t>
            </a:r>
            <a:r>
              <a:rPr lang="en-US" b="0" dirty="0" err="1"/>
              <a:t>már</a:t>
            </a:r>
            <a:r>
              <a:rPr lang="en-US" b="0" dirty="0"/>
              <a:t> </a:t>
            </a:r>
            <a:r>
              <a:rPr lang="en-US" b="0" dirty="0" err="1"/>
              <a:t>több</a:t>
            </a:r>
            <a:r>
              <a:rPr lang="en-US" b="0" dirty="0"/>
              <a:t> </a:t>
            </a:r>
            <a:r>
              <a:rPr lang="en-US" b="0" dirty="0" err="1"/>
              <a:t>ügy</a:t>
            </a:r>
            <a:r>
              <a:rPr lang="en-US" b="0" dirty="0"/>
              <a:t> </a:t>
            </a:r>
            <a:r>
              <a:rPr lang="en-US" b="0" dirty="0" err="1"/>
              <a:t>miatt</a:t>
            </a:r>
            <a:r>
              <a:rPr lang="en-US" b="0" dirty="0"/>
              <a:t> </a:t>
            </a:r>
            <a:r>
              <a:rPr lang="en-US" b="0" dirty="0" err="1"/>
              <a:t>állt</a:t>
            </a:r>
            <a:r>
              <a:rPr lang="en-US" b="0" dirty="0"/>
              <a:t> a </a:t>
            </a:r>
            <a:r>
              <a:rPr lang="en-US" b="0" dirty="0" err="1"/>
              <a:t>szőnyeg</a:t>
            </a:r>
            <a:r>
              <a:rPr lang="en-US" b="0" dirty="0"/>
              <a:t> </a:t>
            </a:r>
            <a:r>
              <a:rPr lang="en-US" b="0" dirty="0" err="1"/>
              <a:t>szélén</a:t>
            </a:r>
            <a:r>
              <a:rPr lang="en-US" b="0" dirty="0"/>
              <a:t> a Facebook – </a:t>
            </a:r>
            <a:r>
              <a:rPr lang="en-US" b="0" dirty="0" err="1"/>
              <a:t>elég</a:t>
            </a:r>
            <a:r>
              <a:rPr lang="en-US" b="0" dirty="0"/>
              <a:t> </a:t>
            </a:r>
            <a:r>
              <a:rPr lang="en-US" b="0" dirty="0" err="1"/>
              <a:t>csak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/>
              <a:t>amerikai</a:t>
            </a:r>
            <a:r>
              <a:rPr lang="en-US" b="0" dirty="0"/>
              <a:t> </a:t>
            </a:r>
            <a:r>
              <a:rPr lang="en-US" b="0" dirty="0" err="1"/>
              <a:t>elnökválasztás</a:t>
            </a:r>
            <a:r>
              <a:rPr lang="en-US" b="0" dirty="0"/>
              <a:t> </a:t>
            </a:r>
            <a:r>
              <a:rPr lang="en-US" b="0" dirty="0" err="1"/>
              <a:t>körüli</a:t>
            </a:r>
            <a:r>
              <a:rPr lang="en-US" b="0" dirty="0"/>
              <a:t>, </a:t>
            </a:r>
            <a:r>
              <a:rPr lang="en-US" b="0" dirty="0" err="1"/>
              <a:t>vagy</a:t>
            </a:r>
            <a:r>
              <a:rPr lang="en-US" b="0" dirty="0"/>
              <a:t> a Cambridge Analytica-</a:t>
            </a:r>
            <a:r>
              <a:rPr lang="en-US" b="0" dirty="0" err="1"/>
              <a:t>botrányra</a:t>
            </a:r>
            <a:r>
              <a:rPr lang="en-US" b="0" dirty="0"/>
              <a:t> </a:t>
            </a:r>
            <a:r>
              <a:rPr lang="en-US" b="0" dirty="0" err="1"/>
              <a:t>gondolni</a:t>
            </a:r>
            <a:r>
              <a:rPr lang="en-US" b="0" dirty="0"/>
              <a:t> –, a </a:t>
            </a:r>
            <a:r>
              <a:rPr lang="hu-HU" b="0" dirty="0"/>
              <a:t>2018. szeptemberben ki</a:t>
            </a:r>
            <a:r>
              <a:rPr lang="en-US" b="0" dirty="0" err="1"/>
              <a:t>robbant</a:t>
            </a:r>
            <a:r>
              <a:rPr lang="en-US" b="0" dirty="0"/>
              <a:t> </a:t>
            </a:r>
            <a:r>
              <a:rPr lang="en-US" b="0" dirty="0" err="1"/>
              <a:t>ügy</a:t>
            </a:r>
            <a:r>
              <a:rPr lang="hu-HU" b="0" dirty="0"/>
              <a:t> </a:t>
            </a:r>
            <a:r>
              <a:rPr lang="en-US" b="0" dirty="0" err="1"/>
              <a:t>hátterében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/>
              <a:t>áll</a:t>
            </a:r>
            <a:r>
              <a:rPr lang="en-US" b="0" dirty="0"/>
              <a:t>, </a:t>
            </a:r>
            <a:r>
              <a:rPr lang="en-US" b="0" dirty="0" err="1"/>
              <a:t>hogy</a:t>
            </a:r>
            <a:r>
              <a:rPr lang="en-US" b="0" dirty="0"/>
              <a:t>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programhibát</a:t>
            </a:r>
            <a:r>
              <a:rPr lang="en-US" b="0" dirty="0"/>
              <a:t> </a:t>
            </a:r>
            <a:r>
              <a:rPr lang="en-US" b="0" dirty="0" err="1"/>
              <a:t>kihasználva</a:t>
            </a:r>
            <a:r>
              <a:rPr lang="en-US" b="0" dirty="0"/>
              <a:t> </a:t>
            </a:r>
            <a:r>
              <a:rPr lang="en-US" b="0" dirty="0" err="1"/>
              <a:t>hackerek</a:t>
            </a:r>
            <a:r>
              <a:rPr lang="en-US" b="0" dirty="0"/>
              <a:t> 2017 </a:t>
            </a:r>
            <a:r>
              <a:rPr lang="en-US" b="0" dirty="0" err="1"/>
              <a:t>júliusa</a:t>
            </a:r>
            <a:r>
              <a:rPr lang="en-US" b="0" dirty="0"/>
              <a:t> </a:t>
            </a:r>
            <a:r>
              <a:rPr lang="en-US" b="0" dirty="0" err="1"/>
              <a:t>óta</a:t>
            </a:r>
            <a:r>
              <a:rPr lang="en-US" b="0" dirty="0"/>
              <a:t> </a:t>
            </a:r>
            <a:r>
              <a:rPr lang="en-US" b="0" dirty="0" err="1"/>
              <a:t>mintegy</a:t>
            </a:r>
            <a:r>
              <a:rPr lang="en-US" b="0" dirty="0"/>
              <a:t> 50 </a:t>
            </a:r>
            <a:r>
              <a:rPr lang="en-US" b="0" dirty="0" err="1"/>
              <a:t>millió</a:t>
            </a:r>
            <a:r>
              <a:rPr lang="en-US" b="0" dirty="0"/>
              <a:t> (</a:t>
            </a:r>
            <a:r>
              <a:rPr lang="en-US" b="0" dirty="0" err="1"/>
              <a:t>és</a:t>
            </a:r>
            <a:r>
              <a:rPr lang="en-US" b="0" dirty="0"/>
              <a:t> </a:t>
            </a:r>
            <a:r>
              <a:rPr lang="en-US" b="0" dirty="0" err="1"/>
              <a:t>elképzelhető</a:t>
            </a:r>
            <a:r>
              <a:rPr lang="en-US" b="0" dirty="0"/>
              <a:t>, </a:t>
            </a:r>
            <a:r>
              <a:rPr lang="en-US" b="0" dirty="0" err="1"/>
              <a:t>hogy</a:t>
            </a:r>
            <a:r>
              <a:rPr lang="en-US" b="0" dirty="0"/>
              <a:t> </a:t>
            </a:r>
            <a:r>
              <a:rPr lang="en-US" b="0" dirty="0" err="1"/>
              <a:t>további</a:t>
            </a:r>
            <a:r>
              <a:rPr lang="en-US" b="0" dirty="0"/>
              <a:t> 40 </a:t>
            </a:r>
            <a:r>
              <a:rPr lang="en-US" b="0" dirty="0" err="1"/>
              <a:t>millió</a:t>
            </a:r>
            <a:r>
              <a:rPr lang="en-US" b="0" dirty="0"/>
              <a:t>) </a:t>
            </a:r>
            <a:r>
              <a:rPr lang="en-US" b="0" dirty="0" err="1"/>
              <a:t>felhasználó</a:t>
            </a:r>
            <a:r>
              <a:rPr lang="en-US" b="0" dirty="0"/>
              <a:t> </a:t>
            </a:r>
            <a:r>
              <a:rPr lang="en-US" b="0" dirty="0" err="1"/>
              <a:t>fiókjába</a:t>
            </a:r>
            <a:r>
              <a:rPr lang="en-US" b="0" dirty="0"/>
              <a:t> </a:t>
            </a:r>
            <a:r>
              <a:rPr lang="en-US" b="0" dirty="0" err="1"/>
              <a:t>juthattak</a:t>
            </a:r>
            <a:r>
              <a:rPr lang="en-US" b="0" dirty="0"/>
              <a:t> be a </a:t>
            </a:r>
            <a:r>
              <a:rPr lang="en-US" b="0" dirty="0" err="1"/>
              <a:t>hozzáférést</a:t>
            </a:r>
            <a:r>
              <a:rPr lang="en-US" b="0" dirty="0"/>
              <a:t> </a:t>
            </a:r>
            <a:r>
              <a:rPr lang="en-US" b="0" dirty="0" err="1"/>
              <a:t>biztosító</a:t>
            </a:r>
            <a:r>
              <a:rPr lang="en-US" b="0" dirty="0"/>
              <a:t> </a:t>
            </a:r>
            <a:r>
              <a:rPr lang="en-US" b="0" dirty="0" err="1"/>
              <a:t>technikai</a:t>
            </a:r>
            <a:r>
              <a:rPr lang="en-US" b="0" dirty="0"/>
              <a:t> </a:t>
            </a:r>
            <a:r>
              <a:rPr lang="en-US" b="0" dirty="0" err="1"/>
              <a:t>szoftverkulcs</a:t>
            </a:r>
            <a:r>
              <a:rPr lang="en-US" b="0" dirty="0"/>
              <a:t> (token) </a:t>
            </a:r>
            <a:r>
              <a:rPr lang="en-US" b="0" dirty="0" err="1"/>
              <a:t>megszerzésével</a:t>
            </a:r>
            <a:r>
              <a:rPr lang="en-US" b="0" dirty="0"/>
              <a:t>. A </a:t>
            </a:r>
            <a:r>
              <a:rPr lang="en-US" b="0" dirty="0" err="1"/>
              <a:t>hibát</a:t>
            </a:r>
            <a:r>
              <a:rPr lang="en-US" b="0" dirty="0"/>
              <a:t> </a:t>
            </a:r>
            <a:r>
              <a:rPr lang="en-US" b="0" dirty="0" err="1"/>
              <a:t>szeptember</a:t>
            </a:r>
            <a:r>
              <a:rPr lang="en-US" b="0" dirty="0"/>
              <a:t> 25-én </a:t>
            </a:r>
            <a:r>
              <a:rPr lang="en-US" b="0" dirty="0" err="1"/>
              <a:t>fedezték</a:t>
            </a:r>
            <a:r>
              <a:rPr lang="en-US" b="0" dirty="0"/>
              <a:t> </a:t>
            </a:r>
            <a:r>
              <a:rPr lang="en-US" b="0" dirty="0" err="1"/>
              <a:t>fel</a:t>
            </a:r>
            <a:r>
              <a:rPr lang="en-US" b="0" dirty="0"/>
              <a:t> a </a:t>
            </a:r>
            <a:r>
              <a:rPr lang="en-US" b="0" dirty="0" err="1"/>
              <a:t>cég</a:t>
            </a:r>
            <a:r>
              <a:rPr lang="en-US" b="0" dirty="0"/>
              <a:t> </a:t>
            </a:r>
            <a:r>
              <a:rPr lang="en-US" b="0" dirty="0" err="1"/>
              <a:t>fejlesztői</a:t>
            </a:r>
            <a:r>
              <a:rPr lang="en-US" b="0" dirty="0"/>
              <a:t>, </a:t>
            </a:r>
            <a:r>
              <a:rPr lang="en-US" b="0" dirty="0" err="1"/>
              <a:t>Zuckerbergék</a:t>
            </a:r>
            <a:r>
              <a:rPr lang="en-US" b="0" dirty="0"/>
              <a:t> </a:t>
            </a:r>
            <a:r>
              <a:rPr lang="en-US" b="0" dirty="0" err="1"/>
              <a:t>pedig</a:t>
            </a:r>
            <a:r>
              <a:rPr lang="en-US" b="0" dirty="0"/>
              <a:t> </a:t>
            </a:r>
            <a:r>
              <a:rPr lang="en-US" b="0" dirty="0" err="1"/>
              <a:t>három</a:t>
            </a:r>
            <a:r>
              <a:rPr lang="en-US" b="0" dirty="0"/>
              <a:t> </a:t>
            </a:r>
            <a:r>
              <a:rPr lang="en-US" b="0" dirty="0" err="1"/>
              <a:t>nappal</a:t>
            </a:r>
            <a:r>
              <a:rPr lang="en-US" b="0" dirty="0"/>
              <a:t> </a:t>
            </a:r>
            <a:r>
              <a:rPr lang="en-US" b="0" dirty="0" err="1"/>
              <a:t>később</a:t>
            </a:r>
            <a:r>
              <a:rPr lang="en-US" b="0" dirty="0"/>
              <a:t>, </a:t>
            </a:r>
            <a:r>
              <a:rPr lang="en-US" b="0" dirty="0" err="1"/>
              <a:t>szeptember</a:t>
            </a:r>
            <a:r>
              <a:rPr lang="en-US" b="0" dirty="0"/>
              <a:t> 28-án </a:t>
            </a:r>
            <a:r>
              <a:rPr lang="en-US" b="0" dirty="0" err="1"/>
              <a:t>tájékoztatták</a:t>
            </a:r>
            <a:r>
              <a:rPr lang="en-US" b="0" dirty="0"/>
              <a:t> a </a:t>
            </a:r>
            <a:r>
              <a:rPr lang="en-US" b="0" dirty="0" err="1"/>
              <a:t>sajtót</a:t>
            </a:r>
            <a:r>
              <a:rPr lang="en-US" b="0" dirty="0"/>
              <a:t> a </a:t>
            </a:r>
            <a:r>
              <a:rPr lang="en-US" b="0" dirty="0" err="1"/>
              <a:t>kialakult</a:t>
            </a:r>
            <a:r>
              <a:rPr lang="en-US" b="0" dirty="0"/>
              <a:t> </a:t>
            </a:r>
            <a:r>
              <a:rPr lang="en-US" b="0" dirty="0" err="1"/>
              <a:t>helyzetről</a:t>
            </a:r>
            <a:r>
              <a:rPr lang="en-US" b="0" dirty="0"/>
              <a:t>.</a:t>
            </a:r>
            <a:endParaRPr lang="hu-HU" b="0" dirty="0"/>
          </a:p>
          <a:p>
            <a:r>
              <a:rPr lang="hu-HU" b="0" dirty="0"/>
              <a:t>Ez csak a legnagyobb közösségi szolgáltató, de nézzük meg mi zajlik a világban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38800-67D6-4424-B000-EE1993440C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4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 történik éppen a világban a </a:t>
            </a:r>
            <a:r>
              <a:rPr lang="hu-HU" dirty="0" err="1"/>
              <a:t>Norse</a:t>
            </a:r>
            <a:r>
              <a:rPr lang="hu-HU" dirty="0"/>
              <a:t> </a:t>
            </a:r>
            <a:r>
              <a:rPr lang="hu-HU" dirty="0" err="1"/>
              <a:t>kibertámadási</a:t>
            </a:r>
            <a:r>
              <a:rPr lang="hu-HU" dirty="0"/>
              <a:t> térképe jól szemlélteti a naponta megjelenő támadásokat, amelyek éppen zajlanak a földön.</a:t>
            </a:r>
          </a:p>
          <a:p>
            <a:r>
              <a:rPr lang="en-US" dirty="0" err="1"/>
              <a:t>Évente</a:t>
            </a:r>
            <a:r>
              <a:rPr lang="en-US" dirty="0"/>
              <a:t> </a:t>
            </a:r>
            <a:r>
              <a:rPr lang="hu-HU" dirty="0"/>
              <a:t>mintegy 40</a:t>
            </a:r>
            <a:r>
              <a:rPr lang="en-US" dirty="0"/>
              <a:t>0 </a:t>
            </a:r>
            <a:r>
              <a:rPr lang="en-US" dirty="0" err="1"/>
              <a:t>milliárd</a:t>
            </a:r>
            <a:r>
              <a:rPr lang="en-US" dirty="0"/>
              <a:t> </a:t>
            </a:r>
            <a:r>
              <a:rPr lang="en-US" dirty="0" err="1"/>
              <a:t>dollár</a:t>
            </a:r>
            <a:r>
              <a:rPr lang="en-US" dirty="0"/>
              <a:t> </a:t>
            </a:r>
            <a:r>
              <a:rPr lang="en-US" dirty="0" err="1"/>
              <a:t>kárt</a:t>
            </a:r>
            <a:r>
              <a:rPr lang="en-US" dirty="0"/>
              <a:t> </a:t>
            </a:r>
            <a:r>
              <a:rPr lang="en-US" dirty="0" err="1"/>
              <a:t>okoznak</a:t>
            </a:r>
            <a:r>
              <a:rPr lang="en-US" dirty="0"/>
              <a:t> a </a:t>
            </a:r>
            <a:r>
              <a:rPr lang="en-US" dirty="0" err="1"/>
              <a:t>világnak</a:t>
            </a:r>
            <a:r>
              <a:rPr lang="en-US" dirty="0"/>
              <a:t> a </a:t>
            </a:r>
            <a:r>
              <a:rPr lang="en-US" dirty="0" err="1"/>
              <a:t>kibertámadások</a:t>
            </a:r>
            <a:r>
              <a:rPr lang="en-US" dirty="0"/>
              <a:t>, </a:t>
            </a:r>
            <a:r>
              <a:rPr lang="en-US" dirty="0" err="1"/>
              <a:t>meghaladva</a:t>
            </a:r>
            <a:r>
              <a:rPr lang="en-US" dirty="0"/>
              <a:t> </a:t>
            </a:r>
            <a:r>
              <a:rPr lang="en-US" dirty="0" err="1"/>
              <a:t>ezzel</a:t>
            </a:r>
            <a:r>
              <a:rPr lang="en-US" dirty="0"/>
              <a:t> a </a:t>
            </a:r>
            <a:r>
              <a:rPr lang="en-US" dirty="0" err="1"/>
              <a:t>drog</a:t>
            </a:r>
            <a:r>
              <a:rPr lang="hu-HU" dirty="0"/>
              <a:t>kereskedelemből származó hasznokat.</a:t>
            </a:r>
          </a:p>
          <a:p>
            <a:r>
              <a:rPr lang="hu-HU" dirty="0"/>
              <a:t>A 2017-es esztendő egyértelműen a zsarolóvírusok éve volt: a </a:t>
            </a:r>
            <a:r>
              <a:rPr lang="hu-HU" dirty="0" err="1"/>
              <a:t>WannaCry</a:t>
            </a:r>
            <a:r>
              <a:rPr lang="hu-HU" dirty="0"/>
              <a:t>, a </a:t>
            </a:r>
            <a:r>
              <a:rPr lang="hu-HU" dirty="0" err="1"/>
              <a:t>Petya</a:t>
            </a:r>
            <a:r>
              <a:rPr lang="hu-HU" dirty="0"/>
              <a:t> és az ezeket követő számtalan variáns alapján megtapasztalhattuk, hogy pár óra alatt a az informatikai rendszereket le lehet állítani, hét kontinens felhasználóinak biztonságérzete rendült meg.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Nem tudom, hogy tudják-e, hogy a hackerek átlagba mintegy 200 napot tartózkodnak egy- egy szervezet informatikai rendszereiben úgy hogy észre sem </a:t>
            </a:r>
            <a:r>
              <a:rPr lang="hu-HU" dirty="0" err="1"/>
              <a:t>vesszik</a:t>
            </a:r>
            <a:r>
              <a:rPr lang="hu-HU" dirty="0"/>
              <a:t>, ez természetesen egy átlag, van ahol csak pár napot, van ahol éveket.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kis- és középvállalatok (kkv) több mint fele már vesztett el adatokat </a:t>
            </a:r>
            <a:r>
              <a:rPr lang="hu-HU" dirty="0" err="1"/>
              <a:t>kibertámadás</a:t>
            </a:r>
            <a:r>
              <a:rPr lang="hu-HU" dirty="0"/>
              <a:t> miatt, a támadásoknak pénzügyi következményei is vannak, beleértve az elmaradt bevételeket és az adatvesztés utáni helyreállítás költségeit.</a:t>
            </a:r>
          </a:p>
          <a:p>
            <a:r>
              <a:rPr lang="hu-HU" dirty="0"/>
              <a:t>Egy </a:t>
            </a:r>
            <a:r>
              <a:rPr lang="hu-HU" dirty="0" err="1"/>
              <a:t>gartner</a:t>
            </a:r>
            <a:r>
              <a:rPr lang="hu-HU" dirty="0"/>
              <a:t> kutatás szerint 2020-ra a kritikus adatok 75 %-át nem tudjuk megvédeni.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38800-67D6-4424-B000-EE1993440C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36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Elmúlt hónap híreiből hoztam néhányat, A </a:t>
            </a:r>
            <a:r>
              <a:rPr lang="hu-HU" dirty="0" err="1"/>
              <a:t>GreyEnergy</a:t>
            </a:r>
            <a:r>
              <a:rPr lang="hu-HU" dirty="0"/>
              <a:t> főtevékenységes a kémkedés és felderítés, megjelenik a kormányzati szektor ellen elkövetett támadás, FB, 50 millió felhasználó fiók feltörése, bankszektor, energiaszektor elleni támadások.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Hétfőn egy rövid ideig világszerte akadoztak a Google szolgáltatásai, jelen állás szerint pedig úgy tűnik, a hibát pedig nem a mi készülékünkben kell keresni. A feltételezések szerint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kibertámadás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érte a Google-t, de az is lehet, hogy csupán technikai probléma lépett fel a kiszolgálói oldalon.</a:t>
            </a:r>
            <a:endParaRPr lang="hu-HU" dirty="0"/>
          </a:p>
          <a:p>
            <a:r>
              <a:rPr lang="hu-HU" dirty="0"/>
              <a:t>2018.10.09 Csalók ürítik ki a magyar bankszámlákat, idén dupláznak: A Bankszövetség becslései alapján idén </a:t>
            </a:r>
            <a:r>
              <a:rPr lang="hu-HU" dirty="0" err="1"/>
              <a:t>duplázódhat</a:t>
            </a:r>
            <a:r>
              <a:rPr lang="hu-HU" dirty="0"/>
              <a:t> az adathalász támadásokkal ellopott összeg a tavalyihoz képest. Magyarországon több mint 100 adathalász csalást jelentenek évente, de szakértői becslések... </a:t>
            </a:r>
          </a:p>
          <a:p>
            <a:r>
              <a:rPr lang="hu-HU" dirty="0"/>
              <a:t>2018.10.08 10:26 Moszkva áramtalanítását gyakorolják a britek</a:t>
            </a:r>
          </a:p>
          <a:p>
            <a:r>
              <a:rPr lang="hu-HU" dirty="0"/>
              <a:t>A brit titkosszolgálat olyan </a:t>
            </a:r>
            <a:r>
              <a:rPr lang="hu-HU" dirty="0" err="1"/>
              <a:t>kibertámadásokat</a:t>
            </a:r>
            <a:r>
              <a:rPr lang="hu-HU" dirty="0"/>
              <a:t> gyakorol, amelyek a villamosenergia-rendszert célozva hatalmas áramszüneteket okozhatnak Moszkvában, miután korábban orosz hackerek több alkalommal intéztek... </a:t>
            </a:r>
          </a:p>
          <a:p>
            <a:r>
              <a:rPr lang="hu-HU" dirty="0"/>
              <a:t>2018.09.14 17:17 Behatoltak az amerikai energiahálózatba orosz hackerek: Washingtonnak bizonyítéka van arra, hogy orosz hackerek behatoltak az amerikai energiahálózatba - jelentette ki Rick Perry amerikai energiaügyi miniszter egy újságírókkal folytatott kerekasztal-beszélgetésen... </a:t>
            </a:r>
          </a:p>
          <a:p>
            <a:r>
              <a:rPr lang="hu-HU" dirty="0"/>
              <a:t>2018.07.29 A fél világot rettegésben tartja a 10 legveszélyesebb hacker Dollár százmilliók, ha nem milliárdok tűntek már el a világ legveszélyesebb </a:t>
            </a:r>
            <a:r>
              <a:rPr lang="hu-HU" dirty="0" err="1"/>
              <a:t>kiberbűnözőinek</a:t>
            </a:r>
            <a:r>
              <a:rPr lang="hu-HU" dirty="0"/>
              <a:t> mesterkedése miatt, de volt, aki titkos rakétakísérletek eredményeit lopta el és megint más, aki egy komplett... </a:t>
            </a:r>
          </a:p>
          <a:p>
            <a:r>
              <a:rPr lang="hu-HU" dirty="0"/>
              <a:t>Szankciókat jelentett be az USA </a:t>
            </a:r>
            <a:r>
              <a:rPr lang="hu-HU" dirty="0" err="1"/>
              <a:t>kibertámadásokban</a:t>
            </a:r>
            <a:r>
              <a:rPr lang="hu-HU" dirty="0"/>
              <a:t> részt vevő cégek és személyek ellen</a:t>
            </a:r>
          </a:p>
          <a:p>
            <a:r>
              <a:rPr lang="hu-HU" dirty="0"/>
              <a:t>2018.06.11 18:53</a:t>
            </a:r>
          </a:p>
          <a:p>
            <a:r>
              <a:rPr lang="hu-HU" dirty="0"/>
              <a:t>Az amerikai kormány hétfőn újabb szankciókat rendelt el orosz személyek és vállalatok ellen. A szankciókkal sújtottak listáját ezúttal is a pénzügyminisztérium tette közzé, Steven </a:t>
            </a:r>
            <a:r>
              <a:rPr lang="hu-HU" dirty="0" err="1"/>
              <a:t>Mnuchin</a:t>
            </a:r>
            <a:r>
              <a:rPr lang="hu-HU" dirty="0"/>
              <a:t> tárcavezető aláírásával.... </a:t>
            </a:r>
          </a:p>
          <a:p>
            <a:r>
              <a:rPr lang="hu-HU" dirty="0"/>
              <a:t>Pusztító </a:t>
            </a:r>
            <a:r>
              <a:rPr lang="hu-HU" dirty="0" err="1"/>
              <a:t>kibertámadásra</a:t>
            </a:r>
            <a:r>
              <a:rPr lang="hu-HU" dirty="0"/>
              <a:t> figyelmeztetik Amerikát</a:t>
            </a:r>
          </a:p>
          <a:p>
            <a:r>
              <a:rPr lang="hu-HU" dirty="0"/>
              <a:t>2018.06.01 18:59</a:t>
            </a:r>
          </a:p>
          <a:p>
            <a:r>
              <a:rPr lang="hu-HU" dirty="0"/>
              <a:t>Nem az a kérdés, lesz-e jelentős </a:t>
            </a:r>
            <a:r>
              <a:rPr lang="hu-HU" dirty="0" err="1"/>
              <a:t>kibertámadás</a:t>
            </a:r>
            <a:r>
              <a:rPr lang="hu-HU" dirty="0"/>
              <a:t> az Egyesült Államok ellen, hanem az, mikor - derül ki a CNBC biztonságpolitikai körképéből. Erre utal, hogy az ipari irányítóközpontok és a kritikus infrastruktúra... </a:t>
            </a:r>
          </a:p>
          <a:p>
            <a:r>
              <a:rPr lang="hu-HU" dirty="0"/>
              <a:t>Növekvő veszély leselkedik az energiavállalatokra</a:t>
            </a:r>
          </a:p>
          <a:p>
            <a:r>
              <a:rPr lang="hu-HU" dirty="0"/>
              <a:t>2018.05.10 13:20</a:t>
            </a:r>
          </a:p>
          <a:p>
            <a:r>
              <a:rPr lang="hu-HU" dirty="0"/>
              <a:t>Jóval többet kellene tenniük és költeniük az energiavállalatoknak az egyre gyakoribb </a:t>
            </a:r>
            <a:r>
              <a:rPr lang="hu-HU" dirty="0" err="1"/>
              <a:t>kibertámadások</a:t>
            </a:r>
            <a:r>
              <a:rPr lang="hu-HU" dirty="0"/>
              <a:t> elleni védekezés keretében - derül ki egy, az Egyesült Államok energiaszektorának gyakorlatilag teljes... </a:t>
            </a:r>
          </a:p>
          <a:p>
            <a:r>
              <a:rPr lang="hu-HU" dirty="0"/>
              <a:t>Veszélyben a 21. század aranya - Baljós számok érkeztek</a:t>
            </a:r>
          </a:p>
          <a:p>
            <a:r>
              <a:rPr lang="hu-HU" dirty="0"/>
              <a:t>2018.04.19 12:16</a:t>
            </a:r>
          </a:p>
          <a:p>
            <a:r>
              <a:rPr lang="hu-HU" dirty="0"/>
              <a:t>A magyar cégek az EU-átlaghoz képest kevesebbet költenek IT-biztonságra, és sokszor ezek az összegek nem is a megfelelő területekre vannak elköltve. A támadások kb. 80%-a azért következik be, mert valakinek... </a:t>
            </a:r>
          </a:p>
          <a:p>
            <a:r>
              <a:rPr lang="hu-HU" dirty="0"/>
              <a:t>Súlyos </a:t>
            </a:r>
            <a:r>
              <a:rPr lang="hu-HU" dirty="0" err="1"/>
              <a:t>kibertámadás</a:t>
            </a:r>
            <a:r>
              <a:rPr lang="hu-HU" dirty="0"/>
              <a:t> érte a német kormányt</a:t>
            </a:r>
          </a:p>
          <a:p>
            <a:r>
              <a:rPr lang="hu-HU" dirty="0"/>
              <a:t>2018.02.28 18:12</a:t>
            </a:r>
          </a:p>
          <a:p>
            <a:r>
              <a:rPr lang="hu-HU" dirty="0"/>
              <a:t>Nagyszabású, valószínűleg orosz vonatkozású támadás érte a német szövetségi kormány informatikai rendszerét szerdai német sajtójelentések szerint. A </a:t>
            </a:r>
            <a:r>
              <a:rPr lang="hu-HU" dirty="0" err="1"/>
              <a:t>Süddeutsche</a:t>
            </a:r>
            <a:r>
              <a:rPr lang="hu-HU" dirty="0"/>
              <a:t> Zeitung című lap és a dpa hírügynökség... </a:t>
            </a:r>
          </a:p>
          <a:p>
            <a:r>
              <a:rPr lang="hu-HU" dirty="0"/>
              <a:t>Komoly figyelmeztetés érkezett: véletlenül is kitörhet az atomháború</a:t>
            </a:r>
          </a:p>
          <a:p>
            <a:r>
              <a:rPr lang="hu-HU" dirty="0"/>
              <a:t>2018.01.11 18:32</a:t>
            </a:r>
          </a:p>
          <a:p>
            <a:r>
              <a:rPr lang="hu-HU" dirty="0"/>
              <a:t>Jelenleg nem megfelelő a világ atomfegyvereinek biztonsági védelme, így akár egy esetleges </a:t>
            </a:r>
            <a:r>
              <a:rPr lang="hu-HU" dirty="0" err="1"/>
              <a:t>kibertámadás</a:t>
            </a:r>
            <a:r>
              <a:rPr lang="hu-HU" dirty="0"/>
              <a:t> is a fegyverek véletlenszerű élesítéséhez vezethet - állapították meg a Chatham House brit tanácsadó...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38800-67D6-4424-B000-EE1993440C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Az Accenture tanácsadó cég 2018. évközi biztonsági  jelentése öt </a:t>
            </a:r>
            <a:r>
              <a:rPr lang="hu-HU" b="1" dirty="0" err="1"/>
              <a:t>kiberbiztonsági</a:t>
            </a:r>
            <a:r>
              <a:rPr lang="hu-HU" b="1" dirty="0"/>
              <a:t> fenyegetésre hívja fel a figyelmet.</a:t>
            </a:r>
          </a:p>
          <a:p>
            <a:r>
              <a:rPr lang="hu-HU" b="1" dirty="0"/>
              <a:t>A PIPEFISH újonnan felfedezett kártevői képesek távoli parancsok végrehajtására, valamint fájlok fel- és letöltésére </a:t>
            </a:r>
            <a:r>
              <a:rPr lang="hu-HU" dirty="0"/>
              <a:t>az áldozatok rendszerén. Ezenkívül az elemzés megállapította az iráni </a:t>
            </a:r>
            <a:r>
              <a:rPr lang="hu-HU" dirty="0" err="1"/>
              <a:t>hátterű</a:t>
            </a:r>
            <a:r>
              <a:rPr lang="hu-HU" dirty="0"/>
              <a:t> zsarolóvírusok megjelenését is, azt feltételezve, hogy az </a:t>
            </a:r>
            <a:r>
              <a:rPr lang="hu-HU" b="1" dirty="0"/>
              <a:t>iráni </a:t>
            </a:r>
            <a:r>
              <a:rPr lang="hu-HU" b="1" dirty="0" err="1"/>
              <a:t>kiberbűnözők</a:t>
            </a:r>
            <a:r>
              <a:rPr lang="hu-HU" b="1" dirty="0"/>
              <a:t> globális vállalatokat és </a:t>
            </a:r>
            <a:r>
              <a:rPr lang="hu-HU" b="1" dirty="0" err="1"/>
              <a:t>kriptovaluta</a:t>
            </a:r>
            <a:r>
              <a:rPr lang="hu-HU" b="1" dirty="0"/>
              <a:t> bányászokat támadnak</a:t>
            </a:r>
            <a:r>
              <a:rPr lang="hu-HU" dirty="0"/>
              <a:t>, elsősorban pénzügyi haszonszerzés céljából.</a:t>
            </a:r>
          </a:p>
          <a:p>
            <a:endParaRPr lang="hu-HU" dirty="0"/>
          </a:p>
          <a:p>
            <a:r>
              <a:rPr lang="hu-HU" b="1" dirty="0"/>
              <a:t>A vállalatok és kritikus infrastruktúrák a közeljövőben sokkal több és komolyabb támadásnak lesznek kitéve</a:t>
            </a:r>
            <a:r>
              <a:rPr lang="hu-HU" dirty="0"/>
              <a:t>. </a:t>
            </a:r>
          </a:p>
          <a:p>
            <a:r>
              <a:rPr lang="hu-HU" dirty="0"/>
              <a:t>A </a:t>
            </a:r>
            <a:r>
              <a:rPr lang="hu-HU" b="1" dirty="0"/>
              <a:t>tisztességtelen államok által pénzelt, fizikai károkat is okozó támadások mellett megjelennek </a:t>
            </a:r>
            <a:r>
              <a:rPr lang="hu-HU" dirty="0"/>
              <a:t>az </a:t>
            </a:r>
            <a:r>
              <a:rPr lang="hu-HU" b="1" dirty="0"/>
              <a:t>üzletmenet megzavarását</a:t>
            </a:r>
            <a:r>
              <a:rPr lang="hu-HU" dirty="0"/>
              <a:t>, a </a:t>
            </a:r>
            <a:r>
              <a:rPr lang="hu-HU" b="1" dirty="0"/>
              <a:t>pénzkeresést </a:t>
            </a:r>
            <a:r>
              <a:rPr lang="hu-HU" dirty="0"/>
              <a:t>vagy a </a:t>
            </a:r>
            <a:r>
              <a:rPr lang="hu-HU" b="1" dirty="0"/>
              <a:t>kiemelt célpontok elleni kémkedést célzó akciók. És  radikálisan növekedni fog a </a:t>
            </a:r>
            <a:r>
              <a:rPr lang="hu-HU" b="1" dirty="0" err="1"/>
              <a:t>kriptovaluta</a:t>
            </a:r>
            <a:r>
              <a:rPr lang="hu-HU" b="1" dirty="0"/>
              <a:t> bányász vírusok használata.</a:t>
            </a:r>
          </a:p>
          <a:p>
            <a:endParaRPr lang="hu-HU" dirty="0"/>
          </a:p>
          <a:p>
            <a:r>
              <a:rPr lang="hu-HU" dirty="0"/>
              <a:t>Ezt a folyamatot támogatja a mesterséges intelligencia, és a kvantumszámítógépek.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38800-67D6-4424-B000-EE1993440C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5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idei év elején derült ki: </a:t>
            </a:r>
            <a:r>
              <a:rPr lang="hu-HU" b="1" dirty="0"/>
              <a:t>titkos katonai bázisok pontos helyszínét leplezte le véletlenül a </a:t>
            </a:r>
            <a:r>
              <a:rPr lang="hu-HU" b="1" dirty="0" err="1"/>
              <a:t>Strava</a:t>
            </a:r>
            <a:r>
              <a:rPr lang="hu-HU" b="1" dirty="0"/>
              <a:t> nevű fitnesz alkalmazás</a:t>
            </a:r>
            <a:r>
              <a:rPr lang="hu-HU" dirty="0"/>
              <a:t>. Az anonim statisztikák, amelyek a katonák által </a:t>
            </a:r>
            <a:r>
              <a:rPr lang="hu-HU" dirty="0" err="1"/>
              <a:t>óvatlanul</a:t>
            </a:r>
            <a:r>
              <a:rPr lang="hu-HU" dirty="0"/>
              <a:t> kerültek megosztásra, a nyilvánosságra hozott hőtérképeken a katonák kocogási útvonalai révén egyértelműen beazonosíthatóvá tették többek között a Szíriában és Irakban található bázisokat.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38800-67D6-4424-B000-EE1993440C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5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információbiztonság és az új technológia kihívásai szekcióban hazánk </a:t>
            </a:r>
            <a:r>
              <a:rPr lang="hu-HU" dirty="0" err="1"/>
              <a:t>kibervédelemmel</a:t>
            </a:r>
            <a:r>
              <a:rPr lang="hu-HU" dirty="0"/>
              <a:t> foglalkozó neves szakembereivel áttekintjük a </a:t>
            </a:r>
            <a:r>
              <a:rPr lang="hu-HU" dirty="0" err="1"/>
              <a:t>kiberbiztonság</a:t>
            </a:r>
            <a:r>
              <a:rPr lang="hu-HU" dirty="0"/>
              <a:t> és az IT-biztonság területeit, eszmecserét folytatunk arról, hogy a legújabb technológiák és innovációk hogyan hatnak az információbiztonságra. </a:t>
            </a:r>
          </a:p>
          <a:p>
            <a:endParaRPr lang="hu-HU" dirty="0"/>
          </a:p>
          <a:p>
            <a:r>
              <a:rPr lang="hu-HU" dirty="0"/>
              <a:t>Az idei év elején derült ki: </a:t>
            </a:r>
            <a:r>
              <a:rPr lang="hu-HU" b="1" dirty="0"/>
              <a:t>titkos katonai bázisok pontos helyszínét leplezte le véletlenül a </a:t>
            </a:r>
            <a:r>
              <a:rPr lang="hu-HU" b="1" dirty="0" err="1"/>
              <a:t>Strava</a:t>
            </a:r>
            <a:r>
              <a:rPr lang="hu-HU" b="1" dirty="0"/>
              <a:t> nevű fitnesz alkalmazás</a:t>
            </a:r>
            <a:r>
              <a:rPr lang="hu-HU" dirty="0"/>
              <a:t>. Az anonim statisztikák, amelyek a katonák által </a:t>
            </a:r>
            <a:r>
              <a:rPr lang="hu-HU" dirty="0" err="1"/>
              <a:t>óvatlanul</a:t>
            </a:r>
            <a:r>
              <a:rPr lang="hu-HU" dirty="0"/>
              <a:t> kerültek megosztásra, a nyilvánosságra hozott hőtérképeken a katonák kocogási útvonalai révén egyértelműen beazonosíthatóvá tették többek között a Szíriában és Irakban található bázisokat.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38800-67D6-4424-B000-EE1993440C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7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38800-67D6-4424-B000-EE1993440C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1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430" y="3323802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5591" y="6041362"/>
            <a:ext cx="848412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www.hte.hu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FED22-4F20-4C90-AC37-B3B884C29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16" y="137907"/>
            <a:ext cx="3991067" cy="25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6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582220"/>
            <a:ext cx="8596668" cy="243098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4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30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1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71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3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0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5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208" y="609600"/>
            <a:ext cx="6792793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2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61" y="609600"/>
            <a:ext cx="6813340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2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838" y="609600"/>
            <a:ext cx="684416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9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39" y="1940103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8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4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8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3788" y="609600"/>
            <a:ext cx="68602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F069F8-71D5-4CB0-8CB0-E61637750DD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5192" y="113025"/>
            <a:ext cx="2268097" cy="14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6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ivok.szervezes@gmail.com" TargetMode="External"/><Relationship Id="rId4" Type="http://schemas.openxmlformats.org/officeDocument/2006/relationships/hyperlink" Target="mailto:eivok@lev-lista.h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C920-A346-4EF9-B413-1006A4387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723" y="4068419"/>
            <a:ext cx="7922278" cy="1471968"/>
          </a:xfrm>
        </p:spPr>
        <p:txBody>
          <a:bodyPr>
            <a:normAutofit fontScale="90000"/>
          </a:bodyPr>
          <a:lstStyle/>
          <a:p>
            <a:pPr algn="l"/>
            <a:r>
              <a:rPr lang="hu-HU" sz="4800">
                <a:solidFill>
                  <a:schemeClr val="accent2">
                    <a:lumMod val="75000"/>
                  </a:schemeClr>
                </a:solidFill>
              </a:rPr>
              <a:t>EIVOK szerepe a kibervédelmi képességek erősítésében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BFD5B-7911-44E8-BA5C-31A46EDCB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723" y="5659655"/>
            <a:ext cx="7922278" cy="611896"/>
          </a:xfrm>
        </p:spPr>
        <p:txBody>
          <a:bodyPr>
            <a:normAutofit/>
          </a:bodyPr>
          <a:lstStyle/>
          <a:p>
            <a:pPr algn="l"/>
            <a:r>
              <a:rPr lang="hu-HU" sz="2400" dirty="0" err="1">
                <a:solidFill>
                  <a:schemeClr val="accent2">
                    <a:lumMod val="75000"/>
                  </a:schemeClr>
                </a:solidFill>
              </a:rPr>
              <a:t>Hrucsár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 Mária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http://www.hte.hu/documents/10180/95889/HTE_logo_HU_JPG.jpg?t=1384935872875">
            <a:extLst>
              <a:ext uri="{FF2B5EF4-FFF2-40B4-BE49-F238E27FC236}">
                <a16:creationId xmlns:a16="http://schemas.microsoft.com/office/drawing/2014/main" id="{FD6A7353-2DC2-42E5-808D-92D04E63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7" y="-1"/>
            <a:ext cx="3276765" cy="22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7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394C-AAF0-4D3C-91EA-80C800A2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500" y="326571"/>
            <a:ext cx="8655976" cy="2313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hu-HU" sz="3900" dirty="0">
                <a:solidFill>
                  <a:schemeClr val="accent2">
                    <a:lumMod val="75000"/>
                  </a:schemeClr>
                </a:solidFill>
              </a:rPr>
              <a:t>EIVOK7. </a:t>
            </a:r>
            <a:br>
              <a:rPr lang="hu-HU" sz="3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900" dirty="0">
                <a:solidFill>
                  <a:schemeClr val="accent2">
                    <a:lumMod val="75000"/>
                  </a:schemeClr>
                </a:solidFill>
              </a:rPr>
              <a:t>Információbiztonsági Szakmai Fórum</a:t>
            </a:r>
            <a:br>
              <a:rPr lang="hu-HU" sz="3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900" dirty="0">
                <a:solidFill>
                  <a:schemeClr val="accent2">
                    <a:lumMod val="75000"/>
                  </a:schemeClr>
                </a:solidFill>
              </a:rPr>
              <a:t>2018.11.29. 17:00 – 19:00 </a:t>
            </a:r>
            <a:endParaRPr lang="en-US" sz="3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0C9BE7-60FB-464B-A278-E0448FA6DC24}"/>
              </a:ext>
            </a:extLst>
          </p:cNvPr>
          <p:cNvSpPr txBox="1">
            <a:spLocks/>
          </p:cNvSpPr>
          <p:nvPr/>
        </p:nvSpPr>
        <p:spPr>
          <a:xfrm>
            <a:off x="406401" y="2190026"/>
            <a:ext cx="9981076" cy="4537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u-HU" sz="2000" dirty="0"/>
              <a:t>17:00 – 17:10 Megnyitó</a:t>
            </a:r>
          </a:p>
          <a:p>
            <a:pPr marL="0" indent="0">
              <a:buFont typeface="Wingdings 3" charset="2"/>
              <a:buNone/>
            </a:pPr>
            <a:r>
              <a:rPr lang="hu-HU" sz="2000" dirty="0"/>
              <a:t>17.10 – 17.40 </a:t>
            </a:r>
            <a:r>
              <a:rPr lang="hu-HU" sz="2000" i="1" dirty="0"/>
              <a:t>NEIH, - </a:t>
            </a:r>
            <a:r>
              <a:rPr lang="hu-HU" sz="2000" i="1" dirty="0" err="1"/>
              <a:t>Ibtv</a:t>
            </a:r>
            <a:r>
              <a:rPr lang="hu-HU" sz="2000" i="1" dirty="0"/>
              <a:t>. 14. § Osztályba sorolás és a biztonsági szint ellenőrzési tapasztalatai, biztonsági hiányosság elhárítása </a:t>
            </a:r>
          </a:p>
          <a:p>
            <a:pPr marL="0" indent="0">
              <a:buFont typeface="Wingdings 3" charset="2"/>
              <a:buNone/>
            </a:pPr>
            <a:r>
              <a:rPr lang="hu-HU" sz="2000" b="1" dirty="0"/>
              <a:t>	</a:t>
            </a:r>
            <a:r>
              <a:rPr lang="hu-HU" sz="2000" b="1" dirty="0" err="1"/>
              <a:t>Vereckezi</a:t>
            </a:r>
            <a:r>
              <a:rPr lang="hu-HU" sz="2000" b="1" dirty="0"/>
              <a:t> Béla Ferenc, </a:t>
            </a:r>
            <a:r>
              <a:rPr lang="hu-HU" sz="2000" dirty="0"/>
              <a:t>Nemzeti Elektronikus Információbiztonsági Hatóság</a:t>
            </a:r>
            <a:endParaRPr lang="en-US" sz="2000" dirty="0"/>
          </a:p>
          <a:p>
            <a:pPr marL="0" indent="0">
              <a:buFont typeface="Wingdings 3" charset="2"/>
              <a:buNone/>
            </a:pPr>
            <a:r>
              <a:rPr lang="hu-HU" sz="2000" dirty="0"/>
              <a:t>17.40 – 18.10	</a:t>
            </a:r>
            <a:r>
              <a:rPr lang="hu-HU" sz="2000" i="1" dirty="0"/>
              <a:t>Kerekasztal beszélgetés, Ki mit tud a </a:t>
            </a:r>
            <a:r>
              <a:rPr lang="hu-HU" sz="2000" i="1" dirty="0" err="1"/>
              <a:t>Kibevről</a:t>
            </a:r>
            <a:r>
              <a:rPr lang="hu-HU" sz="2000" i="1" dirty="0"/>
              <a:t>? </a:t>
            </a:r>
          </a:p>
          <a:p>
            <a:pPr marL="0" indent="0">
              <a:buFont typeface="Wingdings 3" charset="2"/>
              <a:buNone/>
            </a:pPr>
            <a:r>
              <a:rPr lang="hu-HU" sz="2000" b="1" dirty="0"/>
              <a:t>	Keleti Arthur </a:t>
            </a:r>
            <a:r>
              <a:rPr lang="hu-HU" sz="2000" dirty="0"/>
              <a:t>KIBEV elnöke, alapítója</a:t>
            </a:r>
            <a:endParaRPr lang="en-US" sz="2000" dirty="0"/>
          </a:p>
          <a:p>
            <a:pPr marL="0" indent="0">
              <a:buFont typeface="Wingdings 3" charset="2"/>
              <a:buNone/>
            </a:pPr>
            <a:r>
              <a:rPr lang="hu-HU" sz="2000" dirty="0"/>
              <a:t> 18.10 – 18.40	</a:t>
            </a:r>
            <a:r>
              <a:rPr lang="hu-HU" sz="2000" i="1" dirty="0"/>
              <a:t>A </a:t>
            </a:r>
            <a:r>
              <a:rPr lang="hu-HU" sz="2000" i="1" dirty="0" err="1"/>
              <a:t>Balabit</a:t>
            </a:r>
            <a:r>
              <a:rPr lang="hu-HU" sz="2000" i="1" dirty="0"/>
              <a:t> sztori, </a:t>
            </a:r>
          </a:p>
          <a:p>
            <a:pPr marL="0" indent="0">
              <a:buFont typeface="Wingdings 3" charset="2"/>
              <a:buNone/>
            </a:pPr>
            <a:r>
              <a:rPr lang="hu-HU" sz="2000" b="1" dirty="0"/>
              <a:t>	</a:t>
            </a:r>
            <a:r>
              <a:rPr lang="hu-HU" sz="2000" b="1" dirty="0" err="1"/>
              <a:t>Scheidler</a:t>
            </a:r>
            <a:r>
              <a:rPr lang="hu-HU" sz="2000" b="1" dirty="0"/>
              <a:t> Balázs, </a:t>
            </a:r>
            <a:r>
              <a:rPr lang="hu-HU" sz="2000" dirty="0" err="1"/>
              <a:t>Balabit</a:t>
            </a:r>
            <a:r>
              <a:rPr lang="hu-HU" sz="2000" dirty="0"/>
              <a:t> alapító, </a:t>
            </a:r>
            <a:r>
              <a:rPr lang="hu-HU" sz="2000" dirty="0" err="1"/>
              <a:t>One</a:t>
            </a:r>
            <a:r>
              <a:rPr lang="hu-HU" sz="2000" dirty="0"/>
              <a:t> </a:t>
            </a:r>
            <a:r>
              <a:rPr lang="hu-HU" sz="2000" dirty="0" err="1"/>
              <a:t>Identity</a:t>
            </a:r>
            <a:r>
              <a:rPr lang="hu-HU" sz="2000" dirty="0"/>
              <a:t>, </a:t>
            </a:r>
            <a:r>
              <a:rPr lang="hu-HU" sz="2000" dirty="0" err="1"/>
              <a:t>Senior</a:t>
            </a:r>
            <a:r>
              <a:rPr lang="hu-HU" sz="2000" dirty="0"/>
              <a:t> </a:t>
            </a:r>
            <a:r>
              <a:rPr lang="hu-HU" sz="2000" dirty="0" err="1"/>
              <a:t>Director</a:t>
            </a:r>
            <a:r>
              <a:rPr lang="hu-HU" sz="2000" dirty="0"/>
              <a:t> of </a:t>
            </a:r>
            <a:r>
              <a:rPr lang="hu-HU" sz="2000" dirty="0" err="1"/>
              <a:t>Engineering</a:t>
            </a:r>
            <a:endParaRPr lang="en-US" sz="2000" dirty="0"/>
          </a:p>
          <a:p>
            <a:pPr marL="0" indent="0">
              <a:buFont typeface="Wingdings 3" charset="2"/>
              <a:buNone/>
            </a:pPr>
            <a:r>
              <a:rPr lang="hu-HU" sz="2000" dirty="0"/>
              <a:t> 18.40–19:00 </a:t>
            </a:r>
            <a:r>
              <a:rPr lang="hu-HU" sz="2000" i="1" dirty="0"/>
              <a:t>Az információbiztonsági tudatosság érettségi szintjének mérése szervezetekben (egy kutatás margójára), </a:t>
            </a:r>
          </a:p>
          <a:p>
            <a:pPr marL="0" indent="0">
              <a:buFont typeface="Wingdings 3" charset="2"/>
              <a:buNone/>
            </a:pPr>
            <a:r>
              <a:rPr lang="hu-HU" sz="2000" b="1" dirty="0"/>
              <a:t>	Tarján Gábor, </a:t>
            </a:r>
            <a:r>
              <a:rPr lang="hu-HU" sz="2000" dirty="0"/>
              <a:t>MBA, CMC, CISA, CISM, CGEIT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309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BFA4E73-A2EC-4569-B792-196A68BE10BA}"/>
              </a:ext>
            </a:extLst>
          </p:cNvPr>
          <p:cNvSpPr txBox="1"/>
          <p:nvPr/>
        </p:nvSpPr>
        <p:spPr>
          <a:xfrm flipH="1">
            <a:off x="617429" y="1649894"/>
            <a:ext cx="42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Mit adhat az EIVOK?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BB8CAC3-2255-4331-AC8C-B36ABBA52075}"/>
              </a:ext>
            </a:extLst>
          </p:cNvPr>
          <p:cNvSpPr txBox="1"/>
          <p:nvPr/>
        </p:nvSpPr>
        <p:spPr>
          <a:xfrm flipH="1">
            <a:off x="617429" y="3000712"/>
            <a:ext cx="426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De mit adhat még az EIVOK?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F2F5CB7-4FB3-465F-85CD-332653DE12FE}"/>
              </a:ext>
            </a:extLst>
          </p:cNvPr>
          <p:cNvSpPr txBox="1"/>
          <p:nvPr/>
        </p:nvSpPr>
        <p:spPr>
          <a:xfrm flipH="1">
            <a:off x="520447" y="5785478"/>
            <a:ext cx="426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előzőeken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felül mit adhat az EIVOK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FE6FDB9-6582-40B7-9905-A94F8BCAAA69}"/>
              </a:ext>
            </a:extLst>
          </p:cNvPr>
          <p:cNvSpPr txBox="1"/>
          <p:nvPr/>
        </p:nvSpPr>
        <p:spPr>
          <a:xfrm flipH="1">
            <a:off x="520447" y="4423277"/>
            <a:ext cx="426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De ezen kívül mit adhat még?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4856541-BEDD-4DDC-9402-A1A1F7255D73}"/>
              </a:ext>
            </a:extLst>
          </p:cNvPr>
          <p:cNvSpPr txBox="1"/>
          <p:nvPr/>
        </p:nvSpPr>
        <p:spPr>
          <a:xfrm flipH="1">
            <a:off x="5300264" y="1625198"/>
            <a:ext cx="426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Szakmai közösséget, kapcsolatrendszert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2FB6C80-9544-4C73-8838-8EF9FC0A3832}"/>
              </a:ext>
            </a:extLst>
          </p:cNvPr>
          <p:cNvSpPr txBox="1"/>
          <p:nvPr/>
        </p:nvSpPr>
        <p:spPr>
          <a:xfrm flipH="1">
            <a:off x="5300264" y="3000712"/>
            <a:ext cx="426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Kéthavonta szervezett szakmai fórumokat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9A6DFDD-6C10-47AA-A23D-2E5ADBB61961}"/>
              </a:ext>
            </a:extLst>
          </p:cNvPr>
          <p:cNvSpPr txBox="1"/>
          <p:nvPr/>
        </p:nvSpPr>
        <p:spPr>
          <a:xfrm flipH="1">
            <a:off x="5270752" y="4423277"/>
            <a:ext cx="426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Válaszokat a feltett kérdésekre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DA08FC3-D57F-411C-8856-486634268281}"/>
              </a:ext>
            </a:extLst>
          </p:cNvPr>
          <p:cNvSpPr txBox="1"/>
          <p:nvPr/>
        </p:nvSpPr>
        <p:spPr>
          <a:xfrm flipH="1">
            <a:off x="5270752" y="5778390"/>
            <a:ext cx="42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Barátokat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2A1F846-5290-4009-9E9D-C78824B84CA1}"/>
              </a:ext>
            </a:extLst>
          </p:cNvPr>
          <p:cNvSpPr txBox="1"/>
          <p:nvPr/>
        </p:nvSpPr>
        <p:spPr>
          <a:xfrm flipH="1">
            <a:off x="4690664" y="263203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Összegezve</a:t>
            </a:r>
          </a:p>
        </p:txBody>
      </p:sp>
    </p:spTree>
    <p:extLst>
      <p:ext uri="{BB962C8B-B14F-4D97-AF65-F5344CB8AC3E}">
        <p14:creationId xmlns:p14="http://schemas.microsoft.com/office/powerpoint/2010/main" val="17192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268516-9DEF-4989-A392-22795230A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1" t="20075" r="1" b="2120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CC6729-D741-41E1-8A27-1CD12ADAB5CB}"/>
              </a:ext>
            </a:extLst>
          </p:cNvPr>
          <p:cNvSpPr/>
          <p:nvPr/>
        </p:nvSpPr>
        <p:spPr>
          <a:xfrm>
            <a:off x="309544" y="3023628"/>
            <a:ext cx="4946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hu-H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Köszönöm a figyelmet!</a:t>
            </a:r>
          </a:p>
          <a:p>
            <a:pPr>
              <a:tabLst>
                <a:tab pos="2880360" algn="ctr"/>
                <a:tab pos="5760720" algn="r"/>
              </a:tabLst>
            </a:pPr>
            <a:endParaRPr lang="hu-H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880360" algn="ctr"/>
                <a:tab pos="5760720" algn="r"/>
              </a:tabLst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www.hte.hu/informaciobiztonsagi-szakosztaly-eivok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880360" algn="ctr"/>
                <a:tab pos="5760720" algn="r"/>
              </a:tabLst>
            </a:pPr>
            <a:endParaRPr lang="hu-H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880360" algn="ctr"/>
                <a:tab pos="5760720" algn="r"/>
              </a:tabLst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Közös levelezőlista: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eivok@lev-lista.hu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880360" algn="ctr"/>
                <a:tab pos="5760720" algn="r"/>
              </a:tabLst>
            </a:pPr>
            <a:endParaRPr lang="hu-H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880360" algn="ctr"/>
                <a:tab pos="5760720" algn="r"/>
              </a:tabLst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eivok.szervezes@gmail.com</a:t>
            </a:r>
            <a:endParaRPr lang="hu-H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880360" algn="ctr"/>
                <a:tab pos="5760720" algn="r"/>
              </a:tabLst>
            </a:pPr>
            <a:endParaRPr lang="hu-HU" sz="2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880360" algn="ctr"/>
                <a:tab pos="5760720" algn="r"/>
              </a:tabLst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Telefon: + 36 20 343 2577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1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B8E681B-59A4-442E-B2A9-A8ECADDB3A27}"/>
              </a:ext>
            </a:extLst>
          </p:cNvPr>
          <p:cNvSpPr txBox="1"/>
          <p:nvPr/>
        </p:nvSpPr>
        <p:spPr>
          <a:xfrm>
            <a:off x="563216" y="2023365"/>
            <a:ext cx="9509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2017. szeptember 15-én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Nemzeti Közszolgálati Egyetem Elektronikus Információbiztonsági Vezető szakirányú továbbképzési szakon 2016/17-es évben végzett hallgatók létrehoztak egy szakmai közösséget Elektronikus Információbiztonsági Vezetők Okosan Klub (EIVOK) néven. </a:t>
            </a:r>
          </a:p>
          <a:p>
            <a:pPr algn="just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2018. május 28-án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megalakult a Hírközlési és Informatikai Tudományos Egyesület, Információbiztonsági Szakosztály - EIVOK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D219714-039A-4380-9996-1268367F7BD4}"/>
              </a:ext>
            </a:extLst>
          </p:cNvPr>
          <p:cNvSpPr txBox="1"/>
          <p:nvPr/>
        </p:nvSpPr>
        <p:spPr>
          <a:xfrm flipH="1">
            <a:off x="3297371" y="957166"/>
            <a:ext cx="299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Előzmények</a:t>
            </a:r>
          </a:p>
        </p:txBody>
      </p:sp>
    </p:spTree>
    <p:extLst>
      <p:ext uri="{BB962C8B-B14F-4D97-AF65-F5344CB8AC3E}">
        <p14:creationId xmlns:p14="http://schemas.microsoft.com/office/powerpoint/2010/main" val="383058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5F27283-1DDD-4AD5-BF46-CC29D0D269D1}"/>
              </a:ext>
            </a:extLst>
          </p:cNvPr>
          <p:cNvSpPr txBox="1"/>
          <p:nvPr/>
        </p:nvSpPr>
        <p:spPr>
          <a:xfrm flipH="1">
            <a:off x="3263654" y="957163"/>
            <a:ext cx="513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Szakosztály stratégiai céljai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F7F1C27-CD4E-487B-BB4A-9F968BBF71B3}"/>
              </a:ext>
            </a:extLst>
          </p:cNvPr>
          <p:cNvSpPr txBox="1"/>
          <p:nvPr/>
        </p:nvSpPr>
        <p:spPr>
          <a:xfrm>
            <a:off x="538520" y="1983007"/>
            <a:ext cx="94506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Összefogja a végzett hallgatókat, elektronikus információbiztonsági vezetőket, szakértőket.</a:t>
            </a:r>
          </a:p>
          <a:p>
            <a:pPr algn="just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Lehetőséget biztosítson az Elektronikus Információbiztonsági Vezetők közötti aktív szakmai és személyes kapcsolatteremtésre.</a:t>
            </a:r>
          </a:p>
          <a:p>
            <a:pPr algn="just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Segítséget nyújtson a közös szakmai munka megvalósításában a végzettek, a jelenlegi hallgatók és az oktatók között.</a:t>
            </a:r>
          </a:p>
          <a:p>
            <a:pPr algn="just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Olyan hasznos információkat, ötleteket, javaslatokat, megoldásokat biztosítson a tagok számára, amellyel versenyelőnyre tehetnek szert a jövőbeli kihívások sikeres megoldásában.</a:t>
            </a:r>
          </a:p>
        </p:txBody>
      </p:sp>
    </p:spTree>
    <p:extLst>
      <p:ext uri="{BB962C8B-B14F-4D97-AF65-F5344CB8AC3E}">
        <p14:creationId xmlns:p14="http://schemas.microsoft.com/office/powerpoint/2010/main" val="340110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57F5-6B22-4A9B-852D-3523830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hu-HU" sz="4300" dirty="0">
                <a:solidFill>
                  <a:schemeClr val="accent2">
                    <a:lumMod val="75000"/>
                  </a:schemeClr>
                </a:solidFill>
              </a:rPr>
              <a:t>Miért kell beszélnünk az információbiztonságról? </a:t>
            </a:r>
            <a:endParaRPr lang="en-US" sz="4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97DB4-454B-49F9-BE87-B5B523BE9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06" y="1746932"/>
            <a:ext cx="10847008" cy="3478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4000" b="1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hu-HU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0B025-76CF-469A-89AF-67CBA65E3BF2}"/>
              </a:ext>
            </a:extLst>
          </p:cNvPr>
          <p:cNvSpPr/>
          <p:nvPr/>
        </p:nvSpPr>
        <p:spPr>
          <a:xfrm>
            <a:off x="241906" y="2169887"/>
            <a:ext cx="10324494" cy="2690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2250"/>
              </a:spcAft>
            </a:pPr>
            <a:r>
              <a:rPr lang="hu-HU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„A világ ma egy sötét hely, és építs bármilyen szolgáltatást, biztos lehetsz benne, hogy előbb vagy utóbb rossz célokra is megpróbálják majd felhasználni”</a:t>
            </a:r>
          </a:p>
          <a:p>
            <a:pPr algn="r">
              <a:lnSpc>
                <a:spcPct val="150000"/>
              </a:lnSpc>
              <a:spcAft>
                <a:spcPts val="225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Alex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Stamos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Facebook volt Biztonsági Vezetője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02ED-DA0B-4B3D-8D11-6628FD34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u-HU" sz="4300" dirty="0">
                <a:solidFill>
                  <a:schemeClr val="accent2">
                    <a:lumMod val="75000"/>
                  </a:schemeClr>
                </a:solidFill>
              </a:rPr>
              <a:t>Mi történik éppen a világban?</a:t>
            </a:r>
            <a:endParaRPr lang="en-US" sz="43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58AAF8-5D1E-4FE6-83DF-B0B6BE365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0335" y="1495006"/>
            <a:ext cx="10711665" cy="53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3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98A9-E987-4801-BD8F-DB21CB7F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008" y="319315"/>
            <a:ext cx="4971877" cy="1016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4300" dirty="0">
                <a:solidFill>
                  <a:schemeClr val="accent4">
                    <a:lumMod val="75000"/>
                  </a:schemeClr>
                </a:solidFill>
              </a:rPr>
              <a:t>Legfrissebb hírek...</a:t>
            </a:r>
            <a:endParaRPr lang="en-US" sz="4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D892B-601A-473D-AEA5-C18850EC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85" y="1502228"/>
            <a:ext cx="11459029" cy="5486400"/>
          </a:xfrm>
        </p:spPr>
        <p:txBody>
          <a:bodyPr>
            <a:noAutofit/>
          </a:bodyPr>
          <a:lstStyle/>
          <a:p>
            <a:r>
              <a:rPr lang="hu-HU" sz="2400" dirty="0"/>
              <a:t>2018. november. 13. </a:t>
            </a:r>
            <a:r>
              <a:rPr lang="hu-HU" sz="2400" dirty="0" err="1"/>
              <a:t>Kibertámadás</a:t>
            </a:r>
            <a:r>
              <a:rPr lang="hu-HU" sz="2400" dirty="0"/>
              <a:t> érhette a Google-t, elterelték a cég forgalmát</a:t>
            </a:r>
          </a:p>
          <a:p>
            <a:r>
              <a:rPr lang="hu-HU" sz="2400" dirty="0"/>
              <a:t>2018. november. 11. Zsarolásra és </a:t>
            </a:r>
            <a:r>
              <a:rPr lang="hu-HU" sz="2400" dirty="0" err="1"/>
              <a:t>spamelésre</a:t>
            </a:r>
            <a:r>
              <a:rPr lang="hu-HU" sz="2400" dirty="0"/>
              <a:t> is használhatják a feltört kórházi kartonunkat</a:t>
            </a:r>
          </a:p>
          <a:p>
            <a:r>
              <a:rPr lang="hu-HU" sz="2400" dirty="0"/>
              <a:t>2018. november. 10. Milliárdokat húztak ki az ATM-</a:t>
            </a:r>
            <a:r>
              <a:rPr lang="hu-HU" sz="2400" dirty="0" err="1"/>
              <a:t>ekből</a:t>
            </a:r>
            <a:r>
              <a:rPr lang="hu-HU" sz="2400" dirty="0"/>
              <a:t> hackerek, a nyomok Észak-Koreába vezetnek</a:t>
            </a:r>
          </a:p>
          <a:p>
            <a:r>
              <a:rPr lang="hu-HU" sz="2400" dirty="0"/>
              <a:t>2018. november. 02. ESET: nagyszabású szabotázsakció készül az áramhálózatok ellen, a </a:t>
            </a:r>
            <a:r>
              <a:rPr lang="hu-HU" sz="2400" dirty="0" err="1"/>
              <a:t>GreyEnergy</a:t>
            </a:r>
            <a:r>
              <a:rPr lang="hu-HU" sz="2400" dirty="0"/>
              <a:t> névre keresztelt csoport fő tevékenysége a kémkedés és felderítés</a:t>
            </a:r>
          </a:p>
          <a:p>
            <a:r>
              <a:rPr lang="hu-HU" sz="2400" dirty="0"/>
              <a:t>2018. október. 17. Komoly </a:t>
            </a:r>
            <a:r>
              <a:rPr lang="hu-HU" sz="2400" dirty="0" err="1"/>
              <a:t>kibertámadás</a:t>
            </a:r>
            <a:r>
              <a:rPr lang="hu-HU" sz="2400" dirty="0"/>
              <a:t> érte a szlovák külügyminisztériumot, adatokat is lophattak el…</a:t>
            </a:r>
          </a:p>
          <a:p>
            <a:r>
              <a:rPr lang="hu-HU" sz="2400" dirty="0"/>
              <a:t>Facebook az amerikai elnökválasztás körüli, vagy a Cambridge </a:t>
            </a:r>
            <a:r>
              <a:rPr lang="hu-HU" sz="2400" dirty="0" err="1"/>
              <a:t>Analytica</a:t>
            </a:r>
            <a:r>
              <a:rPr lang="hu-HU" sz="2400" dirty="0"/>
              <a:t>-botrány után 2018. szeptemberében kirobbant ügy: 50 millió felhasználó fiókjába juthattak be. </a:t>
            </a:r>
          </a:p>
          <a:p>
            <a:r>
              <a:rPr lang="hu-HU" sz="2400" dirty="0"/>
              <a:t>2018.10.09 Csalók ürítik ki a magyar bankszámlákat … idén </a:t>
            </a:r>
            <a:r>
              <a:rPr lang="hu-HU" sz="2400" dirty="0" err="1"/>
              <a:t>duplázódhat</a:t>
            </a:r>
            <a:r>
              <a:rPr lang="hu-HU" sz="2400" dirty="0"/>
              <a:t> az adathalász támadásokkal ellopott összeg…</a:t>
            </a:r>
          </a:p>
          <a:p>
            <a:r>
              <a:rPr lang="hu-HU" sz="2400" dirty="0"/>
              <a:t>2018.10.08 Moszkva áramtalanítását gyakorolják a britek, a villamosenergia-rendszert célozva hatalmas áramszüneteket okozhatnak Moszkvában…</a:t>
            </a:r>
          </a:p>
          <a:p>
            <a:r>
              <a:rPr lang="hu-HU" sz="2400" dirty="0"/>
              <a:t>2018.09.14 Behatoltak az amerikai energiahálózatba orosz hackerek…</a:t>
            </a:r>
          </a:p>
          <a:p>
            <a:r>
              <a:rPr lang="hu-HU" sz="2400" dirty="0"/>
              <a:t>2018.07.29 A fél világot rettegésben tartja a 10 legveszélyesebb hacker Dollár százmilliók tűntek el …titkos rakétakísérletek eredményeit lopták el… </a:t>
            </a:r>
          </a:p>
          <a:p>
            <a:r>
              <a:rPr lang="hu-HU" sz="2400" dirty="0"/>
              <a:t>2018.06.01 Nem az a kérdés, lesz-e jelentős </a:t>
            </a:r>
            <a:r>
              <a:rPr lang="hu-HU" sz="2400" dirty="0" err="1"/>
              <a:t>kibertámadás</a:t>
            </a:r>
            <a:r>
              <a:rPr lang="hu-HU" sz="2400" dirty="0"/>
              <a:t> az Egyesült Államok ellen, hanem az, mikor? -  CNBC biztonságpolitikai </a:t>
            </a:r>
          </a:p>
          <a:p>
            <a:r>
              <a:rPr lang="hu-HU" sz="2400" dirty="0"/>
              <a:t>2018.02.28 Súlyos </a:t>
            </a:r>
            <a:r>
              <a:rPr lang="hu-HU" sz="2400" dirty="0" err="1"/>
              <a:t>kibertámadás</a:t>
            </a:r>
            <a:r>
              <a:rPr lang="hu-HU" sz="2400" dirty="0"/>
              <a:t> érte a német kormányt</a:t>
            </a:r>
          </a:p>
          <a:p>
            <a:r>
              <a:rPr lang="hu-HU" sz="2400" dirty="0"/>
              <a:t>2018.01.11 nem megfelelő a világ atomfegyvereinek biztonsági védelme, Chatham House brit tanácsadói</a:t>
            </a:r>
            <a:endParaRPr lang="en-US" sz="2400" dirty="0"/>
          </a:p>
        </p:txBody>
      </p:sp>
      <p:pic>
        <p:nvPicPr>
          <p:cNvPr id="1028" name="Picture 4" descr="MilliÃ¡rdokat hÃºztak ki az ATM-ekbÅl hackerek, a nyomok Ãszak-KoreÃ¡ba vezetnek">
            <a:extLst>
              <a:ext uri="{FF2B5EF4-FFF2-40B4-BE49-F238E27FC236}">
                <a16:creationId xmlns:a16="http://schemas.microsoft.com/office/drawing/2014/main" id="{05598DEE-6D06-42F8-9D35-AAEA313D7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914" y="-65224"/>
            <a:ext cx="3389086" cy="15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9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8827-EE12-49E3-BE57-E944EC9F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260" y="580570"/>
            <a:ext cx="8853714" cy="193765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hu-HU" sz="4300" dirty="0">
                <a:solidFill>
                  <a:schemeClr val="accent2">
                    <a:lumMod val="75000"/>
                  </a:schemeClr>
                </a:solidFill>
              </a:rPr>
              <a:t>Mi az </a:t>
            </a:r>
            <a:r>
              <a:rPr lang="hu-HU" sz="6000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hu-HU" sz="43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4300" dirty="0" err="1">
                <a:solidFill>
                  <a:schemeClr val="accent2">
                    <a:lumMod val="75000"/>
                  </a:schemeClr>
                </a:solidFill>
              </a:rPr>
              <a:t>kiberbiztonsági</a:t>
            </a:r>
            <a:r>
              <a:rPr lang="hu-HU" sz="4300" dirty="0">
                <a:solidFill>
                  <a:schemeClr val="accent2">
                    <a:lumMod val="75000"/>
                  </a:schemeClr>
                </a:solidFill>
              </a:rPr>
              <a:t> fenyegetés, amire érdemes odafigyelni</a:t>
            </a:r>
            <a:endParaRPr lang="en-US" sz="4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2E861-AEC2-43B1-9808-A1AF202BE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83" y="2133602"/>
            <a:ext cx="9079421" cy="4412343"/>
          </a:xfrm>
        </p:spPr>
        <p:txBody>
          <a:bodyPr>
            <a:noAutofit/>
          </a:bodyPr>
          <a:lstStyle/>
          <a:p>
            <a:r>
              <a:rPr lang="en-US" sz="2400" dirty="0"/>
              <a:t>Az </a:t>
            </a:r>
            <a:r>
              <a:rPr lang="en-US" sz="2400" dirty="0" err="1"/>
              <a:t>iráni</a:t>
            </a:r>
            <a:r>
              <a:rPr lang="en-US" sz="2400" dirty="0"/>
              <a:t> </a:t>
            </a:r>
            <a:r>
              <a:rPr lang="en-US" sz="2400" dirty="0" err="1"/>
              <a:t>kiberfenyegetés</a:t>
            </a:r>
            <a:r>
              <a:rPr lang="hu-HU" sz="2400" dirty="0"/>
              <a:t>: az állam által finanszírozott csoportok egyre aktívabbak, különösen a </a:t>
            </a:r>
            <a:r>
              <a:rPr lang="hu-HU" sz="2400" b="1" dirty="0"/>
              <a:t>PIPEFISH</a:t>
            </a:r>
            <a:r>
              <a:rPr lang="hu-HU" sz="2400" dirty="0"/>
              <a:t> </a:t>
            </a:r>
            <a:r>
              <a:rPr lang="hu-HU" sz="2400" dirty="0" err="1"/>
              <a:t>kiberkém</a:t>
            </a:r>
            <a:r>
              <a:rPr lang="hu-HU" sz="2400" dirty="0"/>
              <a:t> csoport </a:t>
            </a:r>
          </a:p>
          <a:p>
            <a:r>
              <a:rPr lang="hu-HU" sz="2400" dirty="0"/>
              <a:t>E</a:t>
            </a:r>
            <a:r>
              <a:rPr lang="en-US" sz="2400" dirty="0" err="1"/>
              <a:t>llátási</a:t>
            </a:r>
            <a:r>
              <a:rPr lang="en-US" sz="2400" dirty="0"/>
              <a:t> </a:t>
            </a:r>
            <a:r>
              <a:rPr lang="en-US" sz="2400" dirty="0" err="1"/>
              <a:t>láncok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azok</a:t>
            </a:r>
            <a:r>
              <a:rPr lang="en-US" sz="2400" dirty="0"/>
              <a:t> </a:t>
            </a:r>
            <a:r>
              <a:rPr lang="en-US" sz="2400" dirty="0" err="1"/>
              <a:t>stratégiai</a:t>
            </a:r>
            <a:r>
              <a:rPr lang="en-US" sz="2400" dirty="0"/>
              <a:t> </a:t>
            </a:r>
            <a:r>
              <a:rPr lang="en-US" sz="2400" dirty="0" err="1"/>
              <a:t>üzleti</a:t>
            </a:r>
            <a:r>
              <a:rPr lang="en-US" sz="2400" dirty="0"/>
              <a:t> </a:t>
            </a:r>
            <a:r>
              <a:rPr lang="en-US" sz="2400" dirty="0" err="1"/>
              <a:t>partnere</a:t>
            </a:r>
            <a:r>
              <a:rPr lang="hu-HU" sz="2400" dirty="0"/>
              <a:t>k,</a:t>
            </a:r>
            <a:r>
              <a:rPr lang="en-US" sz="2400" dirty="0"/>
              <a:t> </a:t>
            </a:r>
            <a:r>
              <a:rPr lang="en-US" sz="2400" dirty="0" err="1"/>
              <a:t>amelyek</a:t>
            </a:r>
            <a:r>
              <a:rPr lang="en-US" sz="2400" dirty="0"/>
              <a:t> </a:t>
            </a:r>
            <a:r>
              <a:rPr lang="en-US" sz="2400" dirty="0" err="1"/>
              <a:t>pénzügyi</a:t>
            </a:r>
            <a:r>
              <a:rPr lang="en-US" sz="2400" dirty="0"/>
              <a:t>, </a:t>
            </a:r>
            <a:r>
              <a:rPr lang="en-US" sz="2400" dirty="0" err="1"/>
              <a:t>stratégiai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politikai</a:t>
            </a:r>
            <a:r>
              <a:rPr lang="en-US" sz="2400" dirty="0"/>
              <a:t> </a:t>
            </a:r>
            <a:r>
              <a:rPr lang="en-US" sz="2400" dirty="0" err="1"/>
              <a:t>előnyökhöz</a:t>
            </a:r>
            <a:r>
              <a:rPr lang="en-US" sz="2400" dirty="0"/>
              <a:t> </a:t>
            </a:r>
            <a:r>
              <a:rPr lang="en-US" sz="2400" dirty="0" err="1"/>
              <a:t>juttathatják</a:t>
            </a:r>
            <a:r>
              <a:rPr lang="en-US" sz="2400" dirty="0"/>
              <a:t> </a:t>
            </a:r>
            <a:r>
              <a:rPr lang="hu-HU" sz="2400" dirty="0"/>
              <a:t>a </a:t>
            </a:r>
            <a:r>
              <a:rPr lang="hu-HU" sz="2400" dirty="0" err="1"/>
              <a:t>kibertámadókat</a:t>
            </a:r>
            <a:r>
              <a:rPr lang="hu-HU" sz="2400" dirty="0"/>
              <a:t>,</a:t>
            </a:r>
          </a:p>
          <a:p>
            <a:r>
              <a:rPr lang="hu-HU" sz="2400" dirty="0"/>
              <a:t>K</a:t>
            </a:r>
            <a:r>
              <a:rPr lang="en-US" sz="2400" dirty="0" err="1"/>
              <a:t>ritikus</a:t>
            </a:r>
            <a:r>
              <a:rPr lang="en-US" sz="2400" dirty="0"/>
              <a:t> </a:t>
            </a:r>
            <a:r>
              <a:rPr lang="en-US" sz="2400" dirty="0" err="1"/>
              <a:t>infrastruktúrák</a:t>
            </a:r>
            <a:r>
              <a:rPr lang="en-US" sz="2400" dirty="0"/>
              <a:t> </a:t>
            </a:r>
            <a:r>
              <a:rPr lang="hu-HU" sz="2400" dirty="0"/>
              <a:t>elleni támadások</a:t>
            </a:r>
          </a:p>
          <a:p>
            <a:r>
              <a:rPr lang="hu-HU" sz="2400" dirty="0" err="1"/>
              <a:t>Kriptovaluta</a:t>
            </a:r>
            <a:r>
              <a:rPr lang="hu-HU" sz="2400" dirty="0"/>
              <a:t>-bányász vírusok használata radikálisan emelkedik</a:t>
            </a:r>
          </a:p>
          <a:p>
            <a:r>
              <a:rPr lang="en-US" sz="2400" dirty="0"/>
              <a:t>APT-</a:t>
            </a:r>
            <a:r>
              <a:rPr lang="en-US" sz="2400" dirty="0" err="1"/>
              <a:t>stílusú</a:t>
            </a:r>
            <a:r>
              <a:rPr lang="en-US" sz="2400" dirty="0"/>
              <a:t> (Advanced Persistent Threat) </a:t>
            </a:r>
            <a:r>
              <a:rPr lang="en-US" sz="2400" dirty="0" err="1"/>
              <a:t>kibertámadás</a:t>
            </a:r>
            <a:r>
              <a:rPr lang="en-US" sz="2400" dirty="0"/>
              <a:t> </a:t>
            </a:r>
            <a:r>
              <a:rPr lang="hu-HU" sz="2400" dirty="0" err="1"/>
              <a:t>pénszerzés</a:t>
            </a:r>
            <a:r>
              <a:rPr lang="hu-HU" sz="2400" dirty="0"/>
              <a:t> céljából</a:t>
            </a:r>
          </a:p>
          <a:p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0AF3B-9CEC-43E6-AD26-A1D85B45989A}"/>
              </a:ext>
            </a:extLst>
          </p:cNvPr>
          <p:cNvSpPr/>
          <p:nvPr/>
        </p:nvSpPr>
        <p:spPr>
          <a:xfrm>
            <a:off x="5820228" y="61175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Forrás: </a:t>
            </a:r>
            <a:r>
              <a:rPr lang="en-US" dirty="0"/>
              <a:t>https://www.accenture.com/gb-en/insights/security/cyber-threatscape-report-2018</a:t>
            </a:r>
          </a:p>
        </p:txBody>
      </p:sp>
    </p:spTree>
    <p:extLst>
      <p:ext uri="{BB962C8B-B14F-4D97-AF65-F5344CB8AC3E}">
        <p14:creationId xmlns:p14="http://schemas.microsoft.com/office/powerpoint/2010/main" val="379507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ADDF-859A-4308-A899-0EE2BEF5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60" y="200346"/>
            <a:ext cx="9731339" cy="1160496"/>
          </a:xfrm>
        </p:spPr>
        <p:txBody>
          <a:bodyPr>
            <a:normAutofit fontScale="90000"/>
          </a:bodyPr>
          <a:lstStyle/>
          <a:p>
            <a:r>
              <a:rPr lang="hu-HU" sz="4300" dirty="0">
                <a:solidFill>
                  <a:schemeClr val="accent2">
                    <a:lumMod val="75000"/>
                  </a:schemeClr>
                </a:solidFill>
              </a:rPr>
              <a:t>EIVOK SZEREPE A KIBERVÉDELMI KÉPESSÉGEK ERŐSÍTÉSÉBEN</a:t>
            </a:r>
            <a:endParaRPr lang="en-US" sz="4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0CFE3-5ACA-4855-90B8-962F676F0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72" y="1880500"/>
            <a:ext cx="9010694" cy="4648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dirty="0"/>
              <a:t>FŐ TEVÉKENYSÉGEK</a:t>
            </a:r>
          </a:p>
          <a:p>
            <a:r>
              <a:rPr lang="hu-HU" sz="2800" dirty="0"/>
              <a:t>Szakmai találkozókat, megbeszéléseket szervez (átlag kéthavonta).</a:t>
            </a:r>
          </a:p>
          <a:p>
            <a:r>
              <a:rPr lang="hu-HU" sz="2800" dirty="0"/>
              <a:t>Elektronikus és nyomtatott szakmai anyagokat, elemzéseket, tanulmányokat gyűjt, rendszerez, koordinál és oszt meg.</a:t>
            </a:r>
          </a:p>
          <a:p>
            <a:r>
              <a:rPr lang="hu-HU" sz="2800" dirty="0"/>
              <a:t>Konferenciákon előad (HTE, </a:t>
            </a:r>
            <a:r>
              <a:rPr lang="hu-HU" sz="2800" dirty="0" err="1"/>
              <a:t>Kiberhónap,egyéb</a:t>
            </a:r>
            <a:r>
              <a:rPr lang="hu-HU" sz="2800" dirty="0"/>
              <a:t>)</a:t>
            </a:r>
          </a:p>
          <a:p>
            <a:r>
              <a:rPr lang="hu-HU" sz="2800" dirty="0"/>
              <a:t>Részt vesz a HTE oktatási-tudományos tevékenységében.</a:t>
            </a:r>
          </a:p>
          <a:p>
            <a:endParaRPr lang="en-US" sz="28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86894CF-8F6D-48C5-ABBF-39BB4359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87" y="2990563"/>
            <a:ext cx="2757714" cy="3867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CC81CC-1B71-45E4-ACBF-EECBBEF6E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235" y="5792995"/>
            <a:ext cx="3438234" cy="9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4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4CE1-FFDB-4B36-A2E6-72341103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221" y="29961"/>
            <a:ext cx="6970533" cy="1563445"/>
          </a:xfrm>
        </p:spPr>
        <p:txBody>
          <a:bodyPr>
            <a:normAutofit/>
          </a:bodyPr>
          <a:lstStyle/>
          <a:p>
            <a:pPr algn="ctr"/>
            <a:r>
              <a:rPr lang="hu-HU" sz="3900" dirty="0">
                <a:solidFill>
                  <a:schemeClr val="accent2">
                    <a:lumMod val="75000"/>
                  </a:schemeClr>
                </a:solidFill>
              </a:rPr>
              <a:t>Szekció programja </a:t>
            </a:r>
            <a:br>
              <a:rPr lang="hu-HU" sz="3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900" dirty="0">
                <a:solidFill>
                  <a:schemeClr val="accent2">
                    <a:lumMod val="75000"/>
                  </a:schemeClr>
                </a:solidFill>
              </a:rPr>
              <a:t>14:00 – 15:30</a:t>
            </a:r>
            <a:endParaRPr lang="en-US" sz="3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6EB28-F139-4257-9837-4AEAAE4B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986" y="1470763"/>
            <a:ext cx="8596668" cy="4697411"/>
          </a:xfrm>
        </p:spPr>
        <p:txBody>
          <a:bodyPr>
            <a:noAutofit/>
          </a:bodyPr>
          <a:lstStyle/>
          <a:p>
            <a:r>
              <a:rPr lang="en-US" sz="2400" b="1" dirty="0" err="1"/>
              <a:t>Krasznay</a:t>
            </a:r>
            <a:r>
              <a:rPr lang="en-US" sz="2400" b="1" dirty="0"/>
              <a:t> </a:t>
            </a:r>
            <a:r>
              <a:rPr lang="en-US" sz="2400" b="1" dirty="0" err="1"/>
              <a:t>Csaba</a:t>
            </a:r>
            <a:r>
              <a:rPr lang="en-US" sz="2400" dirty="0" err="1"/>
              <a:t>,Kiberakadémia</a:t>
            </a:r>
            <a:r>
              <a:rPr lang="en-US" sz="2400" dirty="0"/>
              <a:t>: </a:t>
            </a:r>
            <a:r>
              <a:rPr lang="hu-HU" sz="2400" dirty="0" err="1"/>
              <a:t>Kiberbiztonsági</a:t>
            </a:r>
            <a:r>
              <a:rPr lang="hu-HU" sz="2400" dirty="0"/>
              <a:t> Stratégia irányokról és </a:t>
            </a:r>
            <a:r>
              <a:rPr lang="en-US" sz="2400" dirty="0"/>
              <a:t>IoT, </a:t>
            </a:r>
            <a:r>
              <a:rPr lang="en-US" sz="2400" dirty="0" err="1"/>
              <a:t>avagy</a:t>
            </a:r>
            <a:r>
              <a:rPr lang="en-US" sz="2400" dirty="0"/>
              <a:t> Internet of Threats-Min </a:t>
            </a:r>
            <a:r>
              <a:rPr lang="en-US" sz="2400" dirty="0" err="1"/>
              <a:t>múlik</a:t>
            </a:r>
            <a:r>
              <a:rPr lang="en-US" sz="2400" dirty="0"/>
              <a:t> a </a:t>
            </a:r>
            <a:r>
              <a:rPr lang="en-US" sz="2400" dirty="0" err="1"/>
              <a:t>negyedik</a:t>
            </a:r>
            <a:r>
              <a:rPr lang="en-US" sz="2400" dirty="0"/>
              <a:t> </a:t>
            </a:r>
            <a:r>
              <a:rPr lang="en-US" sz="2400" dirty="0" err="1"/>
              <a:t>ipari</a:t>
            </a:r>
            <a:r>
              <a:rPr lang="en-US" sz="2400" dirty="0"/>
              <a:t> </a:t>
            </a:r>
            <a:r>
              <a:rPr lang="en-US" sz="2400" dirty="0" err="1"/>
              <a:t>forradalom</a:t>
            </a:r>
            <a:r>
              <a:rPr lang="en-US" sz="2400" dirty="0"/>
              <a:t> </a:t>
            </a:r>
            <a:r>
              <a:rPr lang="en-US" sz="2400" dirty="0" err="1"/>
              <a:t>sikere</a:t>
            </a:r>
            <a:r>
              <a:rPr lang="en-US" sz="2400" dirty="0"/>
              <a:t>?</a:t>
            </a:r>
          </a:p>
          <a:p>
            <a:r>
              <a:rPr lang="en-US" sz="2400" b="1" dirty="0" err="1"/>
              <a:t>Sík</a:t>
            </a:r>
            <a:r>
              <a:rPr lang="en-US" sz="2400" b="1" dirty="0"/>
              <a:t> </a:t>
            </a:r>
            <a:r>
              <a:rPr lang="en-US" sz="2400" b="1" dirty="0" err="1"/>
              <a:t>Zoltán</a:t>
            </a:r>
            <a:r>
              <a:rPr lang="en-US" sz="2400" b="1" dirty="0"/>
              <a:t> </a:t>
            </a:r>
            <a:r>
              <a:rPr lang="en-US" sz="2400" b="1" dirty="0" err="1"/>
              <a:t>Nándor</a:t>
            </a:r>
            <a:r>
              <a:rPr lang="en-US" sz="2400" dirty="0"/>
              <a:t>, NHIT: Blockchain </a:t>
            </a:r>
            <a:r>
              <a:rPr lang="en-US" sz="2400" dirty="0" err="1"/>
              <a:t>technológia</a:t>
            </a:r>
            <a:r>
              <a:rPr lang="en-US" sz="2400" dirty="0"/>
              <a:t> </a:t>
            </a:r>
            <a:r>
              <a:rPr lang="en-US" sz="2400" dirty="0" err="1"/>
              <a:t>hálózati</a:t>
            </a:r>
            <a:r>
              <a:rPr lang="en-US" sz="2400" dirty="0"/>
              <a:t> </a:t>
            </a:r>
            <a:r>
              <a:rPr lang="en-US" sz="2400" dirty="0" err="1"/>
              <a:t>kérdései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alkalmazott</a:t>
            </a:r>
            <a:r>
              <a:rPr lang="en-US" sz="2400" dirty="0"/>
              <a:t> peer-to-peer, </a:t>
            </a:r>
            <a:r>
              <a:rPr lang="en-US" sz="2400" dirty="0" err="1"/>
              <a:t>biztonságos</a:t>
            </a:r>
            <a:r>
              <a:rPr lang="en-US" sz="2400" dirty="0"/>
              <a:t> e a platform?</a:t>
            </a:r>
          </a:p>
          <a:p>
            <a:r>
              <a:rPr lang="en-US" sz="2400" b="1" dirty="0" err="1"/>
              <a:t>Ács</a:t>
            </a:r>
            <a:r>
              <a:rPr lang="en-US" sz="2400" b="1" dirty="0"/>
              <a:t> </a:t>
            </a:r>
            <a:r>
              <a:rPr lang="en-US" sz="2400" b="1" dirty="0" err="1"/>
              <a:t>György</a:t>
            </a:r>
            <a:r>
              <a:rPr lang="en-US" sz="2400" dirty="0"/>
              <a:t>, Cisco Systems: "</a:t>
            </a:r>
            <a:r>
              <a:rPr lang="en-US" sz="2400" dirty="0" err="1"/>
              <a:t>Mesterséges</a:t>
            </a:r>
            <a:r>
              <a:rPr lang="en-US" sz="2400" dirty="0"/>
              <a:t> </a:t>
            </a:r>
            <a:r>
              <a:rPr lang="en-US" sz="2400" dirty="0" err="1"/>
              <a:t>intelligencia</a:t>
            </a:r>
            <a:r>
              <a:rPr lang="en-US" sz="2400" dirty="0"/>
              <a:t> a </a:t>
            </a:r>
            <a:r>
              <a:rPr lang="en-US" sz="2400" dirty="0" err="1"/>
              <a:t>kiberbiztonságban</a:t>
            </a:r>
            <a:r>
              <a:rPr lang="en-US" sz="2400" dirty="0"/>
              <a:t>"</a:t>
            </a:r>
          </a:p>
          <a:p>
            <a:r>
              <a:rPr lang="en-US" sz="2400" b="1" dirty="0" err="1"/>
              <a:t>Zautasvili</a:t>
            </a:r>
            <a:r>
              <a:rPr lang="en-US" sz="2400" b="1" dirty="0"/>
              <a:t> </a:t>
            </a:r>
            <a:r>
              <a:rPr lang="en-US" sz="2400" b="1" dirty="0" err="1"/>
              <a:t>Péter</a:t>
            </a:r>
            <a:r>
              <a:rPr lang="en-US" sz="2400" dirty="0"/>
              <a:t>, </a:t>
            </a:r>
            <a:r>
              <a:rPr lang="en-US" sz="2400" dirty="0" err="1"/>
              <a:t>Hungaro</a:t>
            </a:r>
            <a:r>
              <a:rPr lang="en-US" sz="2400" dirty="0"/>
              <a:t> </a:t>
            </a:r>
            <a:r>
              <a:rPr lang="en-US" sz="2400" dirty="0" err="1"/>
              <a:t>Digitel</a:t>
            </a:r>
            <a:r>
              <a:rPr lang="en-US" sz="2400" dirty="0"/>
              <a:t>: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kezdesz</a:t>
            </a:r>
            <a:r>
              <a:rPr lang="en-US" sz="2400" dirty="0"/>
              <a:t> a </a:t>
            </a:r>
            <a:r>
              <a:rPr lang="en-US" sz="2400" dirty="0" err="1"/>
              <a:t>LOGokkkal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44548-6BB5-481D-B701-11A030EF6BDA}"/>
              </a:ext>
            </a:extLst>
          </p:cNvPr>
          <p:cNvSpPr txBox="1"/>
          <p:nvPr/>
        </p:nvSpPr>
        <p:spPr>
          <a:xfrm rot="17273440">
            <a:off x="8317646" y="3295000"/>
            <a:ext cx="346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2018.11.08.  14.00 - 15.30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80163-6A85-47EF-9421-7BF14059F8CC}"/>
              </a:ext>
            </a:extLst>
          </p:cNvPr>
          <p:cNvSpPr txBox="1"/>
          <p:nvPr/>
        </p:nvSpPr>
        <p:spPr>
          <a:xfrm rot="19526889">
            <a:off x="8694453" y="4603243"/>
            <a:ext cx="322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www.hte.hu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20387-F77A-436A-96D0-C787F148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686" y="5705237"/>
            <a:ext cx="7268218" cy="11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268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2023</Words>
  <Application>Microsoft Office PowerPoint</Application>
  <PresentationFormat>Widescreen</PresentationFormat>
  <Paragraphs>145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Facet</vt:lpstr>
      <vt:lpstr>EIVOK szerepe a kibervédelmi képességek erősítésében</vt:lpstr>
      <vt:lpstr>PowerPoint Presentation</vt:lpstr>
      <vt:lpstr>PowerPoint Presentation</vt:lpstr>
      <vt:lpstr>Miért kell beszélnünk az információbiztonságról? </vt:lpstr>
      <vt:lpstr>Mi történik éppen a világban?</vt:lpstr>
      <vt:lpstr>Legfrissebb hírek...</vt:lpstr>
      <vt:lpstr>Mi az 5 kiberbiztonsági fenyegetés, amire érdemes odafigyelni</vt:lpstr>
      <vt:lpstr>EIVOK SZEREPE A KIBERVÉDELMI KÉPESSÉGEK ERŐSÍTÉSÉBEN</vt:lpstr>
      <vt:lpstr>Szekció programja  14:00 – 15:30</vt:lpstr>
      <vt:lpstr>EIVOK7.  Információbiztonsági Szakmai Fórum 2018.11.29. 17:00 – 19:00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EIVOK – 6. Információbiztonsági Szakmai Fórum</dc:title>
  <dc:creator>Maria Hrucsar</dc:creator>
  <cp:lastModifiedBy>Maria Hrucsar</cp:lastModifiedBy>
  <cp:revision>54</cp:revision>
  <cp:lastPrinted>2018-11-07T21:03:35Z</cp:lastPrinted>
  <dcterms:created xsi:type="dcterms:W3CDTF">2018-10-03T18:45:10Z</dcterms:created>
  <dcterms:modified xsi:type="dcterms:W3CDTF">2018-11-13T22:04:14Z</dcterms:modified>
</cp:coreProperties>
</file>